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70" r:id="rId2"/>
  </p:sldMasterIdLst>
  <p:notesMasterIdLst>
    <p:notesMasterId r:id="rId27"/>
  </p:notesMasterIdLst>
  <p:sldIdLst>
    <p:sldId id="268" r:id="rId3"/>
    <p:sldId id="422" r:id="rId4"/>
    <p:sldId id="419" r:id="rId5"/>
    <p:sldId id="423" r:id="rId6"/>
    <p:sldId id="424" r:id="rId7"/>
    <p:sldId id="377" r:id="rId8"/>
    <p:sldId id="413" r:id="rId9"/>
    <p:sldId id="418" r:id="rId10"/>
    <p:sldId id="383" r:id="rId11"/>
    <p:sldId id="384" r:id="rId12"/>
    <p:sldId id="425" r:id="rId13"/>
    <p:sldId id="362" r:id="rId14"/>
    <p:sldId id="433" r:id="rId15"/>
    <p:sldId id="432" r:id="rId16"/>
    <p:sldId id="431" r:id="rId17"/>
    <p:sldId id="430" r:id="rId18"/>
    <p:sldId id="376" r:id="rId19"/>
    <p:sldId id="415" r:id="rId20"/>
    <p:sldId id="421" r:id="rId21"/>
    <p:sldId id="372" r:id="rId22"/>
    <p:sldId id="379" r:id="rId23"/>
    <p:sldId id="366" r:id="rId24"/>
    <p:sldId id="385" r:id="rId25"/>
    <p:sldId id="267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43" autoAdjust="0"/>
  </p:normalViewPr>
  <p:slideViewPr>
    <p:cSldViewPr snapToGrid="0">
      <p:cViewPr varScale="1">
        <p:scale>
          <a:sx n="102" d="100"/>
          <a:sy n="102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.serbin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.serbin\Documents\&#1050;&#1085;&#1080;&#1075;&#1072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89099891925275"/>
          <c:y val="0.18792761431136898"/>
          <c:w val="0.39688482322062685"/>
          <c:h val="0.710214946815858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C20-40BD-ABB9-C40C2FD87F92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C20-40BD-ABB9-C40C2FD87F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C20-40BD-ABB9-C40C2FD87F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C20-40BD-ABB9-C40C2FD87F9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C20-40BD-ABB9-C40C2FD87F9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C20-40BD-ABB9-C40C2FD87F92}"/>
              </c:ext>
            </c:extLst>
          </c:dPt>
          <c:dLbls>
            <c:dLbl>
              <c:idx val="0"/>
              <c:layout>
                <c:manualLayout>
                  <c:x val="0.14927314278287429"/>
                  <c:y val="-3.2109662762742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84F08A2-1F4C-4310-A352-DB2D92D69600}" type="CATEGORYNAME">
                      <a:rPr lang="ru-RU"/>
                      <a:pPr>
                        <a:defRPr sz="1100"/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20-40BD-ABB9-C40C2FD87F92}"/>
                </c:ext>
              </c:extLst>
            </c:dLbl>
            <c:dLbl>
              <c:idx val="1"/>
              <c:layout>
                <c:manualLayout>
                  <c:x val="8.3333410529566151E-2"/>
                  <c:y val="4.21052631578946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18AF671-4CFF-42B9-BC70-B3418C69E285}" type="CATEGORYNAME">
                      <a:rPr lang="ru-RU"/>
                      <a:pPr>
                        <a:defRPr sz="1100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70588235294114"/>
                      <c:h val="0.190456140350877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20-40BD-ABB9-C40C2FD87F92}"/>
                </c:ext>
              </c:extLst>
            </c:dLbl>
            <c:dLbl>
              <c:idx val="2"/>
              <c:layout>
                <c:manualLayout>
                  <c:x val="0.10980392156862745"/>
                  <c:y val="7.01754385964912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C20-40BD-ABB9-C40C2FD87F92}"/>
                </c:ext>
              </c:extLst>
            </c:dLbl>
            <c:dLbl>
              <c:idx val="3"/>
              <c:layout>
                <c:manualLayout>
                  <c:x val="-0.12941176470588239"/>
                  <c:y val="-3.50877192982457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C20-40BD-ABB9-C40C2FD87F92}"/>
                </c:ext>
              </c:extLst>
            </c:dLbl>
            <c:dLbl>
              <c:idx val="4"/>
              <c:layout>
                <c:manualLayout>
                  <c:x val="-0.11062381989046417"/>
                  <c:y val="8.07607137343125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C20-40BD-ABB9-C40C2FD87F92}"/>
                </c:ext>
              </c:extLst>
            </c:dLbl>
            <c:dLbl>
              <c:idx val="5"/>
              <c:layout>
                <c:manualLayout>
                  <c:x val="-0.14219064432626802"/>
                  <c:y val="-4.33730342530713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C20-40BD-ABB9-C40C2FD87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Профессор, д.т.н.</c:v>
                </c:pt>
                <c:pt idx="1">
                  <c:v>Ассоциированный профессор, к.т.н., PhD</c:v>
                </c:pt>
                <c:pt idx="2">
                  <c:v>PhD студенты</c:v>
                </c:pt>
                <c:pt idx="3">
                  <c:v>Магистр, старший препод.</c:v>
                </c:pt>
                <c:pt idx="4">
                  <c:v>Преподаватель</c:v>
                </c:pt>
                <c:pt idx="5">
                  <c:v>Ассистент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17</c:v>
                </c:pt>
                <c:pt idx="2">
                  <c:v>8</c:v>
                </c:pt>
                <c:pt idx="3">
                  <c:v>35</c:v>
                </c:pt>
                <c:pt idx="4">
                  <c:v>18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C20-40BD-ABB9-C40C2FD87F9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Динамика научных публикаций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Лист1!$K$3</c:f>
              <c:strCache>
                <c:ptCount val="1"/>
                <c:pt idx="0">
                  <c:v>Scopus/WofS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Лист1!$C$4:$C$6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Лист1!$K$4:$K$6</c:f>
              <c:numCache>
                <c:formatCode>General</c:formatCode>
                <c:ptCount val="3"/>
                <c:pt idx="0">
                  <c:v>5</c:v>
                </c:pt>
                <c:pt idx="1">
                  <c:v>14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7-46CB-80AC-263C592CC641}"/>
            </c:ext>
          </c:extLst>
        </c:ser>
        <c:ser>
          <c:idx val="1"/>
          <c:order val="1"/>
          <c:tx>
            <c:strRef>
              <c:f>Лист1!$L$3</c:f>
              <c:strCache>
                <c:ptCount val="1"/>
                <c:pt idx="0">
                  <c:v>ККСОН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Лист1!$C$4:$C$6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Лист1!$L$4:$L$6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17-46CB-80AC-263C592CC641}"/>
            </c:ext>
          </c:extLst>
        </c:ser>
        <c:ser>
          <c:idx val="2"/>
          <c:order val="2"/>
          <c:tx>
            <c:strRef>
              <c:f>Лист1!$M$3</c:f>
              <c:strCache>
                <c:ptCount val="1"/>
                <c:pt idx="0">
                  <c:v>Конференции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Лист1!$C$4:$C$6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Лист1!$M$4:$M$6</c:f>
              <c:numCache>
                <c:formatCode>General</c:formatCode>
                <c:ptCount val="3"/>
                <c:pt idx="0">
                  <c:v>10</c:v>
                </c:pt>
                <c:pt idx="1">
                  <c:v>6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17-46CB-80AC-263C592CC6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8065784"/>
        <c:axId val="328066112"/>
      </c:barChart>
      <c:catAx>
        <c:axId val="32806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066112"/>
        <c:crosses val="autoZero"/>
        <c:auto val="1"/>
        <c:lblAlgn val="ctr"/>
        <c:lblOffset val="100"/>
        <c:noMultiLvlLbl val="0"/>
      </c:catAx>
      <c:valAx>
        <c:axId val="3280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06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6E0BA-B5FB-459A-8041-63645527FD88}" type="doc">
      <dgm:prSet loTypeId="urn:microsoft.com/office/officeart/2005/8/layout/list1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AC355F7-5C4E-4BCA-AF14-2D55100B6EEA}">
      <dgm:prSet phldrT="[Текст]" custT="1"/>
      <dgm:spPr/>
      <dgm:t>
        <a:bodyPr/>
        <a:lstStyle/>
        <a:p>
          <a:r>
            <a:rPr lang="ru-RU" sz="1400" dirty="0" smtClean="0"/>
            <a:t>Реализация образовательных программ </a:t>
          </a:r>
          <a:r>
            <a:rPr lang="ru-RU" sz="1400" dirty="0" err="1" smtClean="0"/>
            <a:t>бакалавриата</a:t>
          </a:r>
          <a:r>
            <a:rPr lang="ru-RU" sz="1400" dirty="0" smtClean="0"/>
            <a:t>, магистратуры и докторантуры в области проектирования, разработки и управления информационными системами.</a:t>
          </a:r>
          <a:endParaRPr lang="ru-RU" sz="1400" dirty="0"/>
        </a:p>
      </dgm:t>
    </dgm:pt>
    <dgm:pt modelId="{9B4264C0-5EFD-4E1C-94D2-900441B904C9}" type="parTrans" cxnId="{84F45F51-1C04-40CB-B389-A29245035104}">
      <dgm:prSet/>
      <dgm:spPr/>
      <dgm:t>
        <a:bodyPr/>
        <a:lstStyle/>
        <a:p>
          <a:endParaRPr lang="ru-RU"/>
        </a:p>
      </dgm:t>
    </dgm:pt>
    <dgm:pt modelId="{D2101C85-F465-480F-8222-C7102BC02985}" type="sibTrans" cxnId="{84F45F51-1C04-40CB-B389-A29245035104}">
      <dgm:prSet/>
      <dgm:spPr/>
      <dgm:t>
        <a:bodyPr/>
        <a:lstStyle/>
        <a:p>
          <a:endParaRPr lang="ru-RU"/>
        </a:p>
      </dgm:t>
    </dgm:pt>
    <dgm:pt modelId="{8095B72B-AF74-45F7-A7B4-261315D66AD3}">
      <dgm:prSet custT="1"/>
      <dgm:spPr/>
      <dgm:t>
        <a:bodyPr/>
        <a:lstStyle/>
        <a:p>
          <a:r>
            <a:rPr lang="ru-RU" sz="1400" smtClean="0"/>
            <a:t>Проведение исследований в сфере искусственного интеллекта (AI), Big Data, цифровых платформ, интеллектуальной аналитики и автоматизации бизнес-процессов.</a:t>
          </a:r>
          <a:endParaRPr lang="ru-RU" sz="1400" dirty="0" smtClean="0"/>
        </a:p>
      </dgm:t>
    </dgm:pt>
    <dgm:pt modelId="{7F469AE6-44F8-443A-A032-8C5E5CB97336}" type="parTrans" cxnId="{CE1C0EC5-A2C9-4F0F-A1D4-AED25AA04DA0}">
      <dgm:prSet/>
      <dgm:spPr/>
      <dgm:t>
        <a:bodyPr/>
        <a:lstStyle/>
        <a:p>
          <a:endParaRPr lang="ru-RU"/>
        </a:p>
      </dgm:t>
    </dgm:pt>
    <dgm:pt modelId="{2A47C161-CEA9-4163-84FA-6E256BE51263}" type="sibTrans" cxnId="{CE1C0EC5-A2C9-4F0F-A1D4-AED25AA04DA0}">
      <dgm:prSet/>
      <dgm:spPr/>
      <dgm:t>
        <a:bodyPr/>
        <a:lstStyle/>
        <a:p>
          <a:endParaRPr lang="ru-RU"/>
        </a:p>
      </dgm:t>
    </dgm:pt>
    <dgm:pt modelId="{16AD3499-A5D3-4723-93FD-8F90D9668771}">
      <dgm:prSet custT="1"/>
      <dgm:spPr/>
      <dgm:t>
        <a:bodyPr/>
        <a:lstStyle/>
        <a:p>
          <a:r>
            <a:rPr lang="ru-RU" sz="1400" smtClean="0"/>
            <a:t>Партнёрство с IT-компаниями и промышленными предприятиями для реализации дуального обучения, проектной подготовки и прикладных разработок.</a:t>
          </a:r>
          <a:endParaRPr lang="ru-RU" sz="1400" dirty="0" smtClean="0"/>
        </a:p>
      </dgm:t>
    </dgm:pt>
    <dgm:pt modelId="{4A85BECB-BADF-4C8B-81FD-7172E8C124E5}" type="parTrans" cxnId="{30FE98F6-9F70-4D88-8981-DE6885E78520}">
      <dgm:prSet/>
      <dgm:spPr/>
      <dgm:t>
        <a:bodyPr/>
        <a:lstStyle/>
        <a:p>
          <a:endParaRPr lang="ru-RU"/>
        </a:p>
      </dgm:t>
    </dgm:pt>
    <dgm:pt modelId="{049CFDBA-FEC0-4A73-8839-6924003C868A}" type="sibTrans" cxnId="{30FE98F6-9F70-4D88-8981-DE6885E78520}">
      <dgm:prSet/>
      <dgm:spPr/>
      <dgm:t>
        <a:bodyPr/>
        <a:lstStyle/>
        <a:p>
          <a:endParaRPr lang="ru-RU"/>
        </a:p>
      </dgm:t>
    </dgm:pt>
    <dgm:pt modelId="{576CBD99-BF45-4860-AD80-56B499664FA2}">
      <dgm:prSet custT="1"/>
      <dgm:spPr/>
      <dgm:t>
        <a:bodyPr/>
        <a:lstStyle/>
        <a:p>
          <a:r>
            <a:rPr lang="ru-RU" sz="1400" smtClean="0"/>
            <a:t>Расширение академической мобильности, участие в международных проектах и развитие англоязычных программ.</a:t>
          </a:r>
          <a:endParaRPr lang="ru-RU" sz="1400" dirty="0" smtClean="0"/>
        </a:p>
      </dgm:t>
    </dgm:pt>
    <dgm:pt modelId="{11288859-C4FD-435E-AB15-20CD9CB74B1A}" type="parTrans" cxnId="{4EBE480A-9205-4273-AB5F-86C7EB5D0DE0}">
      <dgm:prSet/>
      <dgm:spPr/>
      <dgm:t>
        <a:bodyPr/>
        <a:lstStyle/>
        <a:p>
          <a:endParaRPr lang="ru-RU"/>
        </a:p>
      </dgm:t>
    </dgm:pt>
    <dgm:pt modelId="{E0920936-5471-49BB-9A00-8A4BEAB738C0}" type="sibTrans" cxnId="{4EBE480A-9205-4273-AB5F-86C7EB5D0DE0}">
      <dgm:prSet/>
      <dgm:spPr/>
      <dgm:t>
        <a:bodyPr/>
        <a:lstStyle/>
        <a:p>
          <a:endParaRPr lang="ru-RU"/>
        </a:p>
      </dgm:t>
    </dgm:pt>
    <dgm:pt modelId="{D5C27D67-6AF8-465D-AFC3-0BD5A0597B9C}">
      <dgm:prSet custT="1"/>
      <dgm:spPr/>
      <dgm:t>
        <a:bodyPr/>
        <a:lstStyle/>
        <a:p>
          <a:r>
            <a:rPr lang="ru-RU" sz="1400" smtClean="0"/>
            <a:t>Формирование практических компетенций, подготовка к международной профессиональной сертификации и содействие трудоустройству выпускников.</a:t>
          </a:r>
          <a:endParaRPr lang="ru-RU" sz="1400" dirty="0" smtClean="0"/>
        </a:p>
      </dgm:t>
    </dgm:pt>
    <dgm:pt modelId="{00ED9449-34AF-4648-B2D9-10CF78AAF349}" type="parTrans" cxnId="{07C1D5F4-1219-473F-851A-2A8E61AFA660}">
      <dgm:prSet/>
      <dgm:spPr/>
      <dgm:t>
        <a:bodyPr/>
        <a:lstStyle/>
        <a:p>
          <a:endParaRPr lang="ru-RU"/>
        </a:p>
      </dgm:t>
    </dgm:pt>
    <dgm:pt modelId="{A085357B-8142-4FAE-9E5B-A9E0160389E9}" type="sibTrans" cxnId="{07C1D5F4-1219-473F-851A-2A8E61AFA660}">
      <dgm:prSet/>
      <dgm:spPr/>
      <dgm:t>
        <a:bodyPr/>
        <a:lstStyle/>
        <a:p>
          <a:endParaRPr lang="ru-RU"/>
        </a:p>
      </dgm:t>
    </dgm:pt>
    <dgm:pt modelId="{6555B5DD-3CF6-4A98-9765-590D13C2CD6E}">
      <dgm:prSet custT="1"/>
      <dgm:spPr/>
      <dgm:t>
        <a:bodyPr/>
        <a:lstStyle/>
        <a:p>
          <a:r>
            <a:rPr lang="ru-RU" sz="1400" smtClean="0"/>
            <a:t>Поддержка стартап-инициатив, цифрового предпринимательства и коммерциализации научных разработок.</a:t>
          </a:r>
          <a:endParaRPr lang="ru-RU" sz="1400" dirty="0"/>
        </a:p>
      </dgm:t>
    </dgm:pt>
    <dgm:pt modelId="{60114CA9-037B-420E-A64E-F566121CF529}" type="parTrans" cxnId="{57CE6DA4-34DB-4A97-A896-A46C3B0ACCE2}">
      <dgm:prSet/>
      <dgm:spPr/>
      <dgm:t>
        <a:bodyPr/>
        <a:lstStyle/>
        <a:p>
          <a:endParaRPr lang="ru-RU"/>
        </a:p>
      </dgm:t>
    </dgm:pt>
    <dgm:pt modelId="{146BC92C-1D36-4153-ABB7-0E9BFBE597D1}" type="sibTrans" cxnId="{57CE6DA4-34DB-4A97-A896-A46C3B0ACCE2}">
      <dgm:prSet/>
      <dgm:spPr/>
      <dgm:t>
        <a:bodyPr/>
        <a:lstStyle/>
        <a:p>
          <a:endParaRPr lang="ru-RU"/>
        </a:p>
      </dgm:t>
    </dgm:pt>
    <dgm:pt modelId="{FB57AB0D-4078-4414-9C3B-C1950E1918A3}" type="pres">
      <dgm:prSet presAssocID="{9F66E0BA-B5FB-459A-8041-63645527FD8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B046CF-E40B-4727-9047-45F2A29FB9AC}" type="pres">
      <dgm:prSet presAssocID="{0AC355F7-5C4E-4BCA-AF14-2D55100B6EEA}" presName="parentLin" presStyleCnt="0"/>
      <dgm:spPr/>
    </dgm:pt>
    <dgm:pt modelId="{E4F87187-3575-4245-BEA8-179393395956}" type="pres">
      <dgm:prSet presAssocID="{0AC355F7-5C4E-4BCA-AF14-2D55100B6EEA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241E116-0E92-4CC4-80E5-735989EAABF3}" type="pres">
      <dgm:prSet presAssocID="{0AC355F7-5C4E-4BCA-AF14-2D55100B6EEA}" presName="parentText" presStyleLbl="node1" presStyleIdx="0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5239AA-807F-478F-A017-4C1BA502BDE4}" type="pres">
      <dgm:prSet presAssocID="{0AC355F7-5C4E-4BCA-AF14-2D55100B6EEA}" presName="negativeSpace" presStyleCnt="0"/>
      <dgm:spPr/>
    </dgm:pt>
    <dgm:pt modelId="{27CE5CA6-6038-48E0-81A2-0E5307D9BBEB}" type="pres">
      <dgm:prSet presAssocID="{0AC355F7-5C4E-4BCA-AF14-2D55100B6EEA}" presName="childText" presStyleLbl="conFgAcc1" presStyleIdx="0" presStyleCnt="6" custLinFactY="-294831" custLinFactNeighborX="-319" custLinFactNeighborY="-300000">
        <dgm:presLayoutVars>
          <dgm:bulletEnabled val="1"/>
        </dgm:presLayoutVars>
      </dgm:prSet>
      <dgm:spPr/>
    </dgm:pt>
    <dgm:pt modelId="{F03BBC9D-DA97-492C-B0B5-B62E8720EE09}" type="pres">
      <dgm:prSet presAssocID="{D2101C85-F465-480F-8222-C7102BC02985}" presName="spaceBetweenRectangles" presStyleCnt="0"/>
      <dgm:spPr/>
    </dgm:pt>
    <dgm:pt modelId="{CB292AC5-B817-4F37-8EA7-249E30943D4C}" type="pres">
      <dgm:prSet presAssocID="{8095B72B-AF74-45F7-A7B4-261315D66AD3}" presName="parentLin" presStyleCnt="0"/>
      <dgm:spPr/>
    </dgm:pt>
    <dgm:pt modelId="{400C1E98-872A-42FE-9C47-DB83F4562756}" type="pres">
      <dgm:prSet presAssocID="{8095B72B-AF74-45F7-A7B4-261315D66AD3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590FA3D-32F6-41F4-8592-8C358A3EA3EE}" type="pres">
      <dgm:prSet presAssocID="{8095B72B-AF74-45F7-A7B4-261315D66AD3}" presName="parentText" presStyleLbl="node1" presStyleIdx="1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FF52B-5757-422C-8632-58BF264D7FC3}" type="pres">
      <dgm:prSet presAssocID="{8095B72B-AF74-45F7-A7B4-261315D66AD3}" presName="negativeSpace" presStyleCnt="0"/>
      <dgm:spPr/>
    </dgm:pt>
    <dgm:pt modelId="{D7A42C4E-E393-42D3-BB93-F94B6F91AE32}" type="pres">
      <dgm:prSet presAssocID="{8095B72B-AF74-45F7-A7B4-261315D66AD3}" presName="childText" presStyleLbl="conFgAcc1" presStyleIdx="1" presStyleCnt="6" custLinFactY="-294831" custLinFactNeighborX="-319" custLinFactNeighborY="-300000">
        <dgm:presLayoutVars>
          <dgm:bulletEnabled val="1"/>
        </dgm:presLayoutVars>
      </dgm:prSet>
      <dgm:spPr/>
    </dgm:pt>
    <dgm:pt modelId="{211332CC-94FC-47BD-834D-8388D18502ED}" type="pres">
      <dgm:prSet presAssocID="{2A47C161-CEA9-4163-84FA-6E256BE51263}" presName="spaceBetweenRectangles" presStyleCnt="0"/>
      <dgm:spPr/>
    </dgm:pt>
    <dgm:pt modelId="{2A530A84-62AE-4C2E-87F5-62A91DFF370A}" type="pres">
      <dgm:prSet presAssocID="{16AD3499-A5D3-4723-93FD-8F90D9668771}" presName="parentLin" presStyleCnt="0"/>
      <dgm:spPr/>
    </dgm:pt>
    <dgm:pt modelId="{49BF3C98-9AFC-488D-9D6D-901C3D89F212}" type="pres">
      <dgm:prSet presAssocID="{16AD3499-A5D3-4723-93FD-8F90D9668771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96911E9D-3F4A-41EF-BD53-E25921B22BD4}" type="pres">
      <dgm:prSet presAssocID="{16AD3499-A5D3-4723-93FD-8F90D9668771}" presName="parentText" presStyleLbl="node1" presStyleIdx="2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8A5E2-3AB0-41C7-BCA5-AE49EEBB036F}" type="pres">
      <dgm:prSet presAssocID="{16AD3499-A5D3-4723-93FD-8F90D9668771}" presName="negativeSpace" presStyleCnt="0"/>
      <dgm:spPr/>
    </dgm:pt>
    <dgm:pt modelId="{F351697B-5374-4BA7-8962-BCBADA345E93}" type="pres">
      <dgm:prSet presAssocID="{16AD3499-A5D3-4723-93FD-8F90D9668771}" presName="childText" presStyleLbl="conFgAcc1" presStyleIdx="2" presStyleCnt="6" custLinFactY="-294831" custLinFactNeighborX="-319" custLinFactNeighborY="-300000">
        <dgm:presLayoutVars>
          <dgm:bulletEnabled val="1"/>
        </dgm:presLayoutVars>
      </dgm:prSet>
      <dgm:spPr/>
    </dgm:pt>
    <dgm:pt modelId="{25F84B5A-28BF-4188-BE76-EF9933497F31}" type="pres">
      <dgm:prSet presAssocID="{049CFDBA-FEC0-4A73-8839-6924003C868A}" presName="spaceBetweenRectangles" presStyleCnt="0"/>
      <dgm:spPr/>
    </dgm:pt>
    <dgm:pt modelId="{B156C463-7914-43B4-A123-132C83123661}" type="pres">
      <dgm:prSet presAssocID="{576CBD99-BF45-4860-AD80-56B499664FA2}" presName="parentLin" presStyleCnt="0"/>
      <dgm:spPr/>
    </dgm:pt>
    <dgm:pt modelId="{9F0B53C1-9B55-48BF-B488-CABF4BCD0943}" type="pres">
      <dgm:prSet presAssocID="{576CBD99-BF45-4860-AD80-56B499664FA2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A9D7A8BD-F4CD-4FAE-88A4-A66D1AA50E85}" type="pres">
      <dgm:prSet presAssocID="{576CBD99-BF45-4860-AD80-56B499664FA2}" presName="parentText" presStyleLbl="node1" presStyleIdx="3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9A82E-120A-45D7-8B63-81AA946BBE55}" type="pres">
      <dgm:prSet presAssocID="{576CBD99-BF45-4860-AD80-56B499664FA2}" presName="negativeSpace" presStyleCnt="0"/>
      <dgm:spPr/>
    </dgm:pt>
    <dgm:pt modelId="{CAC0A7A7-50BA-4E84-A12E-732B69AF285D}" type="pres">
      <dgm:prSet presAssocID="{576CBD99-BF45-4860-AD80-56B499664FA2}" presName="childText" presStyleLbl="conFgAcc1" presStyleIdx="3" presStyleCnt="6" custLinFactY="-294831" custLinFactNeighborX="-319" custLinFactNeighborY="-300000">
        <dgm:presLayoutVars>
          <dgm:bulletEnabled val="1"/>
        </dgm:presLayoutVars>
      </dgm:prSet>
      <dgm:spPr/>
    </dgm:pt>
    <dgm:pt modelId="{DEA27FA4-B17E-4D81-A6A0-D789F6DAB239}" type="pres">
      <dgm:prSet presAssocID="{E0920936-5471-49BB-9A00-8A4BEAB738C0}" presName="spaceBetweenRectangles" presStyleCnt="0"/>
      <dgm:spPr/>
    </dgm:pt>
    <dgm:pt modelId="{8A22ADEB-5A32-4B87-8B44-B978AA17DC7D}" type="pres">
      <dgm:prSet presAssocID="{D5C27D67-6AF8-465D-AFC3-0BD5A0597B9C}" presName="parentLin" presStyleCnt="0"/>
      <dgm:spPr/>
    </dgm:pt>
    <dgm:pt modelId="{C7DEE5EC-ED90-43ED-BF17-B6B6DAC9E456}" type="pres">
      <dgm:prSet presAssocID="{D5C27D67-6AF8-465D-AFC3-0BD5A0597B9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177AB4E2-0BDC-4E39-B6A0-A2020CED785B}" type="pres">
      <dgm:prSet presAssocID="{D5C27D67-6AF8-465D-AFC3-0BD5A0597B9C}" presName="parentText" presStyleLbl="node1" presStyleIdx="4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E2E17-FAC9-4C89-AF94-C8B3F35CCFBF}" type="pres">
      <dgm:prSet presAssocID="{D5C27D67-6AF8-465D-AFC3-0BD5A0597B9C}" presName="negativeSpace" presStyleCnt="0"/>
      <dgm:spPr/>
    </dgm:pt>
    <dgm:pt modelId="{61F5A60B-7F38-404B-AC69-FCD2E47BB11B}" type="pres">
      <dgm:prSet presAssocID="{D5C27D67-6AF8-465D-AFC3-0BD5A0597B9C}" presName="childText" presStyleLbl="conFgAcc1" presStyleIdx="4" presStyleCnt="6" custLinFactY="-294831" custLinFactNeighborX="-319" custLinFactNeighborY="-300000">
        <dgm:presLayoutVars>
          <dgm:bulletEnabled val="1"/>
        </dgm:presLayoutVars>
      </dgm:prSet>
      <dgm:spPr/>
    </dgm:pt>
    <dgm:pt modelId="{73726B1F-C4A3-4B42-AA3D-68842D42AC30}" type="pres">
      <dgm:prSet presAssocID="{A085357B-8142-4FAE-9E5B-A9E0160389E9}" presName="spaceBetweenRectangles" presStyleCnt="0"/>
      <dgm:spPr/>
    </dgm:pt>
    <dgm:pt modelId="{D02AB979-6C39-473C-B73C-6269575A8179}" type="pres">
      <dgm:prSet presAssocID="{6555B5DD-3CF6-4A98-9765-590D13C2CD6E}" presName="parentLin" presStyleCnt="0"/>
      <dgm:spPr/>
    </dgm:pt>
    <dgm:pt modelId="{F685543D-3F2B-42D2-A689-12B8177E308A}" type="pres">
      <dgm:prSet presAssocID="{6555B5DD-3CF6-4A98-9765-590D13C2CD6E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11F817E5-4A38-492B-A3DB-940907A91F3E}" type="pres">
      <dgm:prSet presAssocID="{6555B5DD-3CF6-4A98-9765-590D13C2CD6E}" presName="parentText" presStyleLbl="node1" presStyleIdx="5" presStyleCnt="6" custScaleX="131296" custScaleY="4161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5BEBB-8473-4142-AA91-0BBBFC92A8CF}" type="pres">
      <dgm:prSet presAssocID="{6555B5DD-3CF6-4A98-9765-590D13C2CD6E}" presName="negativeSpace" presStyleCnt="0"/>
      <dgm:spPr/>
    </dgm:pt>
    <dgm:pt modelId="{43BF8425-2C1F-4A71-8407-3E255254826C}" type="pres">
      <dgm:prSet presAssocID="{6555B5DD-3CF6-4A98-9765-590D13C2CD6E}" presName="childText" presStyleLbl="conFgAcc1" presStyleIdx="5" presStyleCnt="6" custLinFactY="-200000" custLinFactNeighborX="-319" custLinFactNeighborY="-271662">
        <dgm:presLayoutVars>
          <dgm:bulletEnabled val="1"/>
        </dgm:presLayoutVars>
      </dgm:prSet>
      <dgm:spPr/>
    </dgm:pt>
  </dgm:ptLst>
  <dgm:cxnLst>
    <dgm:cxn modelId="{07C1D5F4-1219-473F-851A-2A8E61AFA660}" srcId="{9F66E0BA-B5FB-459A-8041-63645527FD88}" destId="{D5C27D67-6AF8-465D-AFC3-0BD5A0597B9C}" srcOrd="4" destOrd="0" parTransId="{00ED9449-34AF-4648-B2D9-10CF78AAF349}" sibTransId="{A085357B-8142-4FAE-9E5B-A9E0160389E9}"/>
    <dgm:cxn modelId="{ABB5A5C9-036E-4F49-B34E-9AB7AAE8DDED}" type="presOf" srcId="{6555B5DD-3CF6-4A98-9765-590D13C2CD6E}" destId="{F685543D-3F2B-42D2-A689-12B8177E308A}" srcOrd="0" destOrd="0" presId="urn:microsoft.com/office/officeart/2005/8/layout/list1"/>
    <dgm:cxn modelId="{5A15FDFC-1A7A-48EE-A45E-89D6CF89E0A6}" type="presOf" srcId="{576CBD99-BF45-4860-AD80-56B499664FA2}" destId="{A9D7A8BD-F4CD-4FAE-88A4-A66D1AA50E85}" srcOrd="1" destOrd="0" presId="urn:microsoft.com/office/officeart/2005/8/layout/list1"/>
    <dgm:cxn modelId="{9483423F-AEB6-4D30-A94A-FA07E1E4826C}" type="presOf" srcId="{6555B5DD-3CF6-4A98-9765-590D13C2CD6E}" destId="{11F817E5-4A38-492B-A3DB-940907A91F3E}" srcOrd="1" destOrd="0" presId="urn:microsoft.com/office/officeart/2005/8/layout/list1"/>
    <dgm:cxn modelId="{C6AEBD34-FCE7-4C24-AE4D-970E0FF3679B}" type="presOf" srcId="{16AD3499-A5D3-4723-93FD-8F90D9668771}" destId="{49BF3C98-9AFC-488D-9D6D-901C3D89F212}" srcOrd="0" destOrd="0" presId="urn:microsoft.com/office/officeart/2005/8/layout/list1"/>
    <dgm:cxn modelId="{57CE6DA4-34DB-4A97-A896-A46C3B0ACCE2}" srcId="{9F66E0BA-B5FB-459A-8041-63645527FD88}" destId="{6555B5DD-3CF6-4A98-9765-590D13C2CD6E}" srcOrd="5" destOrd="0" parTransId="{60114CA9-037B-420E-A64E-F566121CF529}" sibTransId="{146BC92C-1D36-4153-ABB7-0E9BFBE597D1}"/>
    <dgm:cxn modelId="{DBE4D411-BB5E-4FEA-BF0B-BDF36A54C55A}" type="presOf" srcId="{0AC355F7-5C4E-4BCA-AF14-2D55100B6EEA}" destId="{E4F87187-3575-4245-BEA8-179393395956}" srcOrd="0" destOrd="0" presId="urn:microsoft.com/office/officeart/2005/8/layout/list1"/>
    <dgm:cxn modelId="{CE1C0EC5-A2C9-4F0F-A1D4-AED25AA04DA0}" srcId="{9F66E0BA-B5FB-459A-8041-63645527FD88}" destId="{8095B72B-AF74-45F7-A7B4-261315D66AD3}" srcOrd="1" destOrd="0" parTransId="{7F469AE6-44F8-443A-A032-8C5E5CB97336}" sibTransId="{2A47C161-CEA9-4163-84FA-6E256BE51263}"/>
    <dgm:cxn modelId="{5E2BF7F5-7E0F-43AE-8D40-1B9C21E31BCE}" type="presOf" srcId="{D5C27D67-6AF8-465D-AFC3-0BD5A0597B9C}" destId="{177AB4E2-0BDC-4E39-B6A0-A2020CED785B}" srcOrd="1" destOrd="0" presId="urn:microsoft.com/office/officeart/2005/8/layout/list1"/>
    <dgm:cxn modelId="{84F45F51-1C04-40CB-B389-A29245035104}" srcId="{9F66E0BA-B5FB-459A-8041-63645527FD88}" destId="{0AC355F7-5C4E-4BCA-AF14-2D55100B6EEA}" srcOrd="0" destOrd="0" parTransId="{9B4264C0-5EFD-4E1C-94D2-900441B904C9}" sibTransId="{D2101C85-F465-480F-8222-C7102BC02985}"/>
    <dgm:cxn modelId="{72EF6BDF-396F-4C44-AD9E-D5EFE497A3EF}" type="presOf" srcId="{D5C27D67-6AF8-465D-AFC3-0BD5A0597B9C}" destId="{C7DEE5EC-ED90-43ED-BF17-B6B6DAC9E456}" srcOrd="0" destOrd="0" presId="urn:microsoft.com/office/officeart/2005/8/layout/list1"/>
    <dgm:cxn modelId="{310C0F90-7E5A-458E-9359-52A9CF3E2C9D}" type="presOf" srcId="{576CBD99-BF45-4860-AD80-56B499664FA2}" destId="{9F0B53C1-9B55-48BF-B488-CABF4BCD0943}" srcOrd="0" destOrd="0" presId="urn:microsoft.com/office/officeart/2005/8/layout/list1"/>
    <dgm:cxn modelId="{25E240A7-346E-4CE3-8234-728EF6BDF02F}" type="presOf" srcId="{8095B72B-AF74-45F7-A7B4-261315D66AD3}" destId="{4590FA3D-32F6-41F4-8592-8C358A3EA3EE}" srcOrd="1" destOrd="0" presId="urn:microsoft.com/office/officeart/2005/8/layout/list1"/>
    <dgm:cxn modelId="{9C107F40-D05F-4461-809C-18F4BB1FC6C7}" type="presOf" srcId="{16AD3499-A5D3-4723-93FD-8F90D9668771}" destId="{96911E9D-3F4A-41EF-BD53-E25921B22BD4}" srcOrd="1" destOrd="0" presId="urn:microsoft.com/office/officeart/2005/8/layout/list1"/>
    <dgm:cxn modelId="{A317A3BF-03E2-467F-9F60-85ECBEA031BB}" type="presOf" srcId="{9F66E0BA-B5FB-459A-8041-63645527FD88}" destId="{FB57AB0D-4078-4414-9C3B-C1950E1918A3}" srcOrd="0" destOrd="0" presId="urn:microsoft.com/office/officeart/2005/8/layout/list1"/>
    <dgm:cxn modelId="{4EBE480A-9205-4273-AB5F-86C7EB5D0DE0}" srcId="{9F66E0BA-B5FB-459A-8041-63645527FD88}" destId="{576CBD99-BF45-4860-AD80-56B499664FA2}" srcOrd="3" destOrd="0" parTransId="{11288859-C4FD-435E-AB15-20CD9CB74B1A}" sibTransId="{E0920936-5471-49BB-9A00-8A4BEAB738C0}"/>
    <dgm:cxn modelId="{30FE98F6-9F70-4D88-8981-DE6885E78520}" srcId="{9F66E0BA-B5FB-459A-8041-63645527FD88}" destId="{16AD3499-A5D3-4723-93FD-8F90D9668771}" srcOrd="2" destOrd="0" parTransId="{4A85BECB-BADF-4C8B-81FD-7172E8C124E5}" sibTransId="{049CFDBA-FEC0-4A73-8839-6924003C868A}"/>
    <dgm:cxn modelId="{1907CDA5-889B-4EB3-ACCC-CDF418399159}" type="presOf" srcId="{8095B72B-AF74-45F7-A7B4-261315D66AD3}" destId="{400C1E98-872A-42FE-9C47-DB83F4562756}" srcOrd="0" destOrd="0" presId="urn:microsoft.com/office/officeart/2005/8/layout/list1"/>
    <dgm:cxn modelId="{6A97940D-951E-4791-A7B1-ACDEF2227204}" type="presOf" srcId="{0AC355F7-5C4E-4BCA-AF14-2D55100B6EEA}" destId="{8241E116-0E92-4CC4-80E5-735989EAABF3}" srcOrd="1" destOrd="0" presId="urn:microsoft.com/office/officeart/2005/8/layout/list1"/>
    <dgm:cxn modelId="{8475F88B-E8D7-4895-89BF-19CF8DEB2C3A}" type="presParOf" srcId="{FB57AB0D-4078-4414-9C3B-C1950E1918A3}" destId="{B8B046CF-E40B-4727-9047-45F2A29FB9AC}" srcOrd="0" destOrd="0" presId="urn:microsoft.com/office/officeart/2005/8/layout/list1"/>
    <dgm:cxn modelId="{4ACB542A-ADE2-411F-BEE2-AC3DFBC16A7F}" type="presParOf" srcId="{B8B046CF-E40B-4727-9047-45F2A29FB9AC}" destId="{E4F87187-3575-4245-BEA8-179393395956}" srcOrd="0" destOrd="0" presId="urn:microsoft.com/office/officeart/2005/8/layout/list1"/>
    <dgm:cxn modelId="{D0630D6C-7551-49E4-B218-55035FEECCDE}" type="presParOf" srcId="{B8B046CF-E40B-4727-9047-45F2A29FB9AC}" destId="{8241E116-0E92-4CC4-80E5-735989EAABF3}" srcOrd="1" destOrd="0" presId="urn:microsoft.com/office/officeart/2005/8/layout/list1"/>
    <dgm:cxn modelId="{F0A5BFD1-6BDD-41ED-B700-3825C985999D}" type="presParOf" srcId="{FB57AB0D-4078-4414-9C3B-C1950E1918A3}" destId="{CE5239AA-807F-478F-A017-4C1BA502BDE4}" srcOrd="1" destOrd="0" presId="urn:microsoft.com/office/officeart/2005/8/layout/list1"/>
    <dgm:cxn modelId="{538D71E5-A3FB-49AD-B8AD-FF3BB90CC3AD}" type="presParOf" srcId="{FB57AB0D-4078-4414-9C3B-C1950E1918A3}" destId="{27CE5CA6-6038-48E0-81A2-0E5307D9BBEB}" srcOrd="2" destOrd="0" presId="urn:microsoft.com/office/officeart/2005/8/layout/list1"/>
    <dgm:cxn modelId="{C709006A-12AA-49A9-9D9A-33EEF324355A}" type="presParOf" srcId="{FB57AB0D-4078-4414-9C3B-C1950E1918A3}" destId="{F03BBC9D-DA97-492C-B0B5-B62E8720EE09}" srcOrd="3" destOrd="0" presId="urn:microsoft.com/office/officeart/2005/8/layout/list1"/>
    <dgm:cxn modelId="{9E7B6D23-AAFC-45C5-9583-4C72F42508AB}" type="presParOf" srcId="{FB57AB0D-4078-4414-9C3B-C1950E1918A3}" destId="{CB292AC5-B817-4F37-8EA7-249E30943D4C}" srcOrd="4" destOrd="0" presId="urn:microsoft.com/office/officeart/2005/8/layout/list1"/>
    <dgm:cxn modelId="{93486136-AA85-488B-A058-3054E3DD0CCE}" type="presParOf" srcId="{CB292AC5-B817-4F37-8EA7-249E30943D4C}" destId="{400C1E98-872A-42FE-9C47-DB83F4562756}" srcOrd="0" destOrd="0" presId="urn:microsoft.com/office/officeart/2005/8/layout/list1"/>
    <dgm:cxn modelId="{B4510848-3988-4202-A42A-E24F387F4F38}" type="presParOf" srcId="{CB292AC5-B817-4F37-8EA7-249E30943D4C}" destId="{4590FA3D-32F6-41F4-8592-8C358A3EA3EE}" srcOrd="1" destOrd="0" presId="urn:microsoft.com/office/officeart/2005/8/layout/list1"/>
    <dgm:cxn modelId="{C53D6965-5A77-4F17-90DA-72D3F81A989B}" type="presParOf" srcId="{FB57AB0D-4078-4414-9C3B-C1950E1918A3}" destId="{969FF52B-5757-422C-8632-58BF264D7FC3}" srcOrd="5" destOrd="0" presId="urn:microsoft.com/office/officeart/2005/8/layout/list1"/>
    <dgm:cxn modelId="{E1B68B25-6310-4043-93F4-C14421EE93B8}" type="presParOf" srcId="{FB57AB0D-4078-4414-9C3B-C1950E1918A3}" destId="{D7A42C4E-E393-42D3-BB93-F94B6F91AE32}" srcOrd="6" destOrd="0" presId="urn:microsoft.com/office/officeart/2005/8/layout/list1"/>
    <dgm:cxn modelId="{DB96CFA9-9617-48D6-AD71-299AF4E4FA22}" type="presParOf" srcId="{FB57AB0D-4078-4414-9C3B-C1950E1918A3}" destId="{211332CC-94FC-47BD-834D-8388D18502ED}" srcOrd="7" destOrd="0" presId="urn:microsoft.com/office/officeart/2005/8/layout/list1"/>
    <dgm:cxn modelId="{36F30276-E004-4DE2-83A1-1B72F3F03CC2}" type="presParOf" srcId="{FB57AB0D-4078-4414-9C3B-C1950E1918A3}" destId="{2A530A84-62AE-4C2E-87F5-62A91DFF370A}" srcOrd="8" destOrd="0" presId="urn:microsoft.com/office/officeart/2005/8/layout/list1"/>
    <dgm:cxn modelId="{06D8CEBA-A3CF-45DC-BC33-9532BC0ED432}" type="presParOf" srcId="{2A530A84-62AE-4C2E-87F5-62A91DFF370A}" destId="{49BF3C98-9AFC-488D-9D6D-901C3D89F212}" srcOrd="0" destOrd="0" presId="urn:microsoft.com/office/officeart/2005/8/layout/list1"/>
    <dgm:cxn modelId="{560591F1-5096-48FC-B9A3-785B9EDD0506}" type="presParOf" srcId="{2A530A84-62AE-4C2E-87F5-62A91DFF370A}" destId="{96911E9D-3F4A-41EF-BD53-E25921B22BD4}" srcOrd="1" destOrd="0" presId="urn:microsoft.com/office/officeart/2005/8/layout/list1"/>
    <dgm:cxn modelId="{29010CCB-22CD-4A4F-8591-19B8EBB858E6}" type="presParOf" srcId="{FB57AB0D-4078-4414-9C3B-C1950E1918A3}" destId="{E0B8A5E2-3AB0-41C7-BCA5-AE49EEBB036F}" srcOrd="9" destOrd="0" presId="urn:microsoft.com/office/officeart/2005/8/layout/list1"/>
    <dgm:cxn modelId="{AFE8D1D8-62F7-4F02-98F9-7E6302315F84}" type="presParOf" srcId="{FB57AB0D-4078-4414-9C3B-C1950E1918A3}" destId="{F351697B-5374-4BA7-8962-BCBADA345E93}" srcOrd="10" destOrd="0" presId="urn:microsoft.com/office/officeart/2005/8/layout/list1"/>
    <dgm:cxn modelId="{AA5300D2-209A-4BDC-ACA5-FB0CDB8A8234}" type="presParOf" srcId="{FB57AB0D-4078-4414-9C3B-C1950E1918A3}" destId="{25F84B5A-28BF-4188-BE76-EF9933497F31}" srcOrd="11" destOrd="0" presId="urn:microsoft.com/office/officeart/2005/8/layout/list1"/>
    <dgm:cxn modelId="{B3C7F3C2-0069-4754-96C1-871DAD2060FF}" type="presParOf" srcId="{FB57AB0D-4078-4414-9C3B-C1950E1918A3}" destId="{B156C463-7914-43B4-A123-132C83123661}" srcOrd="12" destOrd="0" presId="urn:microsoft.com/office/officeart/2005/8/layout/list1"/>
    <dgm:cxn modelId="{F2652F35-D1A7-40E4-9191-0AC383E2963A}" type="presParOf" srcId="{B156C463-7914-43B4-A123-132C83123661}" destId="{9F0B53C1-9B55-48BF-B488-CABF4BCD0943}" srcOrd="0" destOrd="0" presId="urn:microsoft.com/office/officeart/2005/8/layout/list1"/>
    <dgm:cxn modelId="{CF5899DA-C1A5-434E-B3CE-D9AE621D2D0E}" type="presParOf" srcId="{B156C463-7914-43B4-A123-132C83123661}" destId="{A9D7A8BD-F4CD-4FAE-88A4-A66D1AA50E85}" srcOrd="1" destOrd="0" presId="urn:microsoft.com/office/officeart/2005/8/layout/list1"/>
    <dgm:cxn modelId="{9775E4B4-C6D6-4A86-8776-DE943D78342E}" type="presParOf" srcId="{FB57AB0D-4078-4414-9C3B-C1950E1918A3}" destId="{ED69A82E-120A-45D7-8B63-81AA946BBE55}" srcOrd="13" destOrd="0" presId="urn:microsoft.com/office/officeart/2005/8/layout/list1"/>
    <dgm:cxn modelId="{D3AEFBD8-20CA-4069-8AA5-4A53BDA446AF}" type="presParOf" srcId="{FB57AB0D-4078-4414-9C3B-C1950E1918A3}" destId="{CAC0A7A7-50BA-4E84-A12E-732B69AF285D}" srcOrd="14" destOrd="0" presId="urn:microsoft.com/office/officeart/2005/8/layout/list1"/>
    <dgm:cxn modelId="{A53ABD8A-20E8-482C-9A5D-59949EF925C7}" type="presParOf" srcId="{FB57AB0D-4078-4414-9C3B-C1950E1918A3}" destId="{DEA27FA4-B17E-4D81-A6A0-D789F6DAB239}" srcOrd="15" destOrd="0" presId="urn:microsoft.com/office/officeart/2005/8/layout/list1"/>
    <dgm:cxn modelId="{722B8584-88F2-47F9-8E9C-41FD35F1C462}" type="presParOf" srcId="{FB57AB0D-4078-4414-9C3B-C1950E1918A3}" destId="{8A22ADEB-5A32-4B87-8B44-B978AA17DC7D}" srcOrd="16" destOrd="0" presId="urn:microsoft.com/office/officeart/2005/8/layout/list1"/>
    <dgm:cxn modelId="{B7E8DE21-7F0D-43DD-8043-FF55102AAECA}" type="presParOf" srcId="{8A22ADEB-5A32-4B87-8B44-B978AA17DC7D}" destId="{C7DEE5EC-ED90-43ED-BF17-B6B6DAC9E456}" srcOrd="0" destOrd="0" presId="urn:microsoft.com/office/officeart/2005/8/layout/list1"/>
    <dgm:cxn modelId="{7B4A8B3E-A6DC-4268-850C-21C41871E962}" type="presParOf" srcId="{8A22ADEB-5A32-4B87-8B44-B978AA17DC7D}" destId="{177AB4E2-0BDC-4E39-B6A0-A2020CED785B}" srcOrd="1" destOrd="0" presId="urn:microsoft.com/office/officeart/2005/8/layout/list1"/>
    <dgm:cxn modelId="{0E6435B4-7081-40D9-8151-3D0048740C88}" type="presParOf" srcId="{FB57AB0D-4078-4414-9C3B-C1950E1918A3}" destId="{DD3E2E17-FAC9-4C89-AF94-C8B3F35CCFBF}" srcOrd="17" destOrd="0" presId="urn:microsoft.com/office/officeart/2005/8/layout/list1"/>
    <dgm:cxn modelId="{4967054D-78B0-48E6-BCE7-DF49532C2F5C}" type="presParOf" srcId="{FB57AB0D-4078-4414-9C3B-C1950E1918A3}" destId="{61F5A60B-7F38-404B-AC69-FCD2E47BB11B}" srcOrd="18" destOrd="0" presId="urn:microsoft.com/office/officeart/2005/8/layout/list1"/>
    <dgm:cxn modelId="{237D8911-7D23-4A21-A36C-71586518AE47}" type="presParOf" srcId="{FB57AB0D-4078-4414-9C3B-C1950E1918A3}" destId="{73726B1F-C4A3-4B42-AA3D-68842D42AC30}" srcOrd="19" destOrd="0" presId="urn:microsoft.com/office/officeart/2005/8/layout/list1"/>
    <dgm:cxn modelId="{3DE97229-9260-4C8A-8694-7132BD214186}" type="presParOf" srcId="{FB57AB0D-4078-4414-9C3B-C1950E1918A3}" destId="{D02AB979-6C39-473C-B73C-6269575A8179}" srcOrd="20" destOrd="0" presId="urn:microsoft.com/office/officeart/2005/8/layout/list1"/>
    <dgm:cxn modelId="{5762AA1F-9D73-4544-B4A0-99F5496407D1}" type="presParOf" srcId="{D02AB979-6C39-473C-B73C-6269575A8179}" destId="{F685543D-3F2B-42D2-A689-12B8177E308A}" srcOrd="0" destOrd="0" presId="urn:microsoft.com/office/officeart/2005/8/layout/list1"/>
    <dgm:cxn modelId="{2E504DBE-C9B7-4692-8C7A-96F06112E5A9}" type="presParOf" srcId="{D02AB979-6C39-473C-B73C-6269575A8179}" destId="{11F817E5-4A38-492B-A3DB-940907A91F3E}" srcOrd="1" destOrd="0" presId="urn:microsoft.com/office/officeart/2005/8/layout/list1"/>
    <dgm:cxn modelId="{DA485BB5-DD8B-4036-9361-57E8698B46F5}" type="presParOf" srcId="{FB57AB0D-4078-4414-9C3B-C1950E1918A3}" destId="{66F5BEBB-8473-4142-AA91-0BBBFC92A8CF}" srcOrd="21" destOrd="0" presId="urn:microsoft.com/office/officeart/2005/8/layout/list1"/>
    <dgm:cxn modelId="{660577C0-0740-4E75-9280-3FF9ECF9082C}" type="presParOf" srcId="{FB57AB0D-4078-4414-9C3B-C1950E1918A3}" destId="{43BF8425-2C1F-4A71-8407-3E255254826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E70896-ECF8-413E-9FAD-7CC422AC49F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59C0C5-2D23-40A2-AF33-2AE0F99ED763}">
      <dgm:prSet phldrT="[Текст]" custT="1"/>
      <dgm:spPr/>
      <dgm:t>
        <a:bodyPr/>
        <a:lstStyle/>
        <a:p>
          <a:r>
            <a:rPr lang="ru-RU" sz="3200" dirty="0" err="1" smtClean="0"/>
            <a:t>Бакалавриат</a:t>
          </a:r>
          <a:endParaRPr lang="ru-RU" sz="3200" dirty="0"/>
        </a:p>
      </dgm:t>
    </dgm:pt>
    <dgm:pt modelId="{08267FE5-E49E-44F2-A0BF-800D3686988D}" type="parTrans" cxnId="{12ABEB5A-FF69-46DF-A264-02170B4E20C5}">
      <dgm:prSet/>
      <dgm:spPr/>
      <dgm:t>
        <a:bodyPr/>
        <a:lstStyle/>
        <a:p>
          <a:endParaRPr lang="ru-RU" sz="1400"/>
        </a:p>
      </dgm:t>
    </dgm:pt>
    <dgm:pt modelId="{3739028D-128B-4850-915C-8BDA3D4878B5}" type="sibTrans" cxnId="{12ABEB5A-FF69-46DF-A264-02170B4E20C5}">
      <dgm:prSet/>
      <dgm:spPr/>
      <dgm:t>
        <a:bodyPr/>
        <a:lstStyle/>
        <a:p>
          <a:endParaRPr lang="ru-RU" sz="1400"/>
        </a:p>
      </dgm:t>
    </dgm:pt>
    <dgm:pt modelId="{454F7BB7-1E81-4EBF-B6E5-4EFF6BA76A58}">
      <dgm:prSet phldrT="[Текст]" custT="1"/>
      <dgm:spPr/>
      <dgm:t>
        <a:bodyPr/>
        <a:lstStyle/>
        <a:p>
          <a:r>
            <a:rPr lang="ru-RU" sz="1800" dirty="0" smtClean="0"/>
            <a:t>Информационные системы (4 года)</a:t>
          </a:r>
          <a:endParaRPr lang="ru-RU" sz="1800" dirty="0"/>
        </a:p>
      </dgm:t>
    </dgm:pt>
    <dgm:pt modelId="{CCEB0D1B-FA46-4A95-AF51-996D98D48EBC}" type="parTrans" cxnId="{D375A919-B981-44AD-81A7-EAFA9709D6D3}">
      <dgm:prSet/>
      <dgm:spPr/>
      <dgm:t>
        <a:bodyPr/>
        <a:lstStyle/>
        <a:p>
          <a:endParaRPr lang="ru-RU" sz="1400"/>
        </a:p>
      </dgm:t>
    </dgm:pt>
    <dgm:pt modelId="{EBD0F8B0-942D-4198-B676-EEE803DABC80}" type="sibTrans" cxnId="{D375A919-B981-44AD-81A7-EAFA9709D6D3}">
      <dgm:prSet/>
      <dgm:spPr/>
      <dgm:t>
        <a:bodyPr/>
        <a:lstStyle/>
        <a:p>
          <a:endParaRPr lang="ru-RU" sz="1400"/>
        </a:p>
      </dgm:t>
    </dgm:pt>
    <dgm:pt modelId="{12C34EC6-FD09-4A22-9432-895469F56789}">
      <dgm:prSet phldrT="[Текст]" custT="1"/>
      <dgm:spPr/>
      <dgm:t>
        <a:bodyPr/>
        <a:lstStyle/>
        <a:p>
          <a:r>
            <a:rPr lang="ru-RU" sz="3200" dirty="0" smtClean="0"/>
            <a:t>Магистратура</a:t>
          </a:r>
          <a:endParaRPr lang="ru-RU" sz="3200" dirty="0"/>
        </a:p>
      </dgm:t>
    </dgm:pt>
    <dgm:pt modelId="{EA255F5F-80D0-48C1-85BF-F88A181C52E4}" type="parTrans" cxnId="{7DD62B11-DF7E-4442-B8DB-F565CF89BB49}">
      <dgm:prSet/>
      <dgm:spPr/>
      <dgm:t>
        <a:bodyPr/>
        <a:lstStyle/>
        <a:p>
          <a:endParaRPr lang="ru-RU" sz="1400"/>
        </a:p>
      </dgm:t>
    </dgm:pt>
    <dgm:pt modelId="{3DF17A5F-F352-4222-B95D-B8C3E6323B41}" type="sibTrans" cxnId="{7DD62B11-DF7E-4442-B8DB-F565CF89BB49}">
      <dgm:prSet/>
      <dgm:spPr/>
      <dgm:t>
        <a:bodyPr/>
        <a:lstStyle/>
        <a:p>
          <a:endParaRPr lang="ru-RU" sz="1400"/>
        </a:p>
      </dgm:t>
    </dgm:pt>
    <dgm:pt modelId="{EF5914C0-DC25-4DA8-9C77-04BC6E8AB61F}">
      <dgm:prSet phldrT="[Текст]" custT="1"/>
      <dgm:spPr/>
      <dgm:t>
        <a:bodyPr/>
        <a:lstStyle/>
        <a:p>
          <a:r>
            <a:rPr lang="en-US" sz="1800" dirty="0" smtClean="0"/>
            <a:t>Management of information systems</a:t>
          </a:r>
          <a:r>
            <a:rPr lang="ru-RU" sz="1800" dirty="0" smtClean="0"/>
            <a:t> (2 года)</a:t>
          </a:r>
          <a:endParaRPr lang="ru-RU" sz="1800" dirty="0"/>
        </a:p>
      </dgm:t>
    </dgm:pt>
    <dgm:pt modelId="{C4E69CCA-7938-4710-B0CB-820297219D08}" type="parTrans" cxnId="{96F76AFE-0A0F-4773-A6D8-3B8F78016C41}">
      <dgm:prSet/>
      <dgm:spPr/>
      <dgm:t>
        <a:bodyPr/>
        <a:lstStyle/>
        <a:p>
          <a:endParaRPr lang="ru-RU" sz="1400"/>
        </a:p>
      </dgm:t>
    </dgm:pt>
    <dgm:pt modelId="{8A4EFCB1-6FD7-42B6-8B58-64CC293FB8EE}" type="sibTrans" cxnId="{96F76AFE-0A0F-4773-A6D8-3B8F78016C41}">
      <dgm:prSet/>
      <dgm:spPr/>
      <dgm:t>
        <a:bodyPr/>
        <a:lstStyle/>
        <a:p>
          <a:endParaRPr lang="ru-RU" sz="1400"/>
        </a:p>
      </dgm:t>
    </dgm:pt>
    <dgm:pt modelId="{D1393C73-B5D9-4336-A52B-7BE209610076}">
      <dgm:prSet phldrT="[Текст]" custT="1"/>
      <dgm:spPr/>
      <dgm:t>
        <a:bodyPr/>
        <a:lstStyle/>
        <a:p>
          <a:r>
            <a:rPr lang="en-US" sz="1800" dirty="0" smtClean="0"/>
            <a:t>Management information systems</a:t>
          </a:r>
          <a:r>
            <a:rPr lang="ru-RU" sz="1800" dirty="0" smtClean="0"/>
            <a:t> (3 года)</a:t>
          </a:r>
          <a:r>
            <a:rPr lang="en-US" sz="1800" dirty="0" smtClean="0"/>
            <a:t> </a:t>
          </a:r>
          <a:endParaRPr lang="ru-RU" sz="1800" dirty="0"/>
        </a:p>
      </dgm:t>
    </dgm:pt>
    <dgm:pt modelId="{4E0D886F-2BE1-46BC-A8A2-2321249B04CE}" type="parTrans" cxnId="{5F9AC1D3-D781-44E9-9D01-B52F509459FC}">
      <dgm:prSet/>
      <dgm:spPr/>
      <dgm:t>
        <a:bodyPr/>
        <a:lstStyle/>
        <a:p>
          <a:endParaRPr lang="ru-RU" sz="1400"/>
        </a:p>
      </dgm:t>
    </dgm:pt>
    <dgm:pt modelId="{D326968F-E74F-4BA7-A35E-08EADFD0C464}" type="sibTrans" cxnId="{5F9AC1D3-D781-44E9-9D01-B52F509459FC}">
      <dgm:prSet/>
      <dgm:spPr/>
      <dgm:t>
        <a:bodyPr/>
        <a:lstStyle/>
        <a:p>
          <a:endParaRPr lang="ru-RU" sz="1400"/>
        </a:p>
      </dgm:t>
    </dgm:pt>
    <dgm:pt modelId="{0735A8FA-F70F-44DE-BDE2-714D2DDEC24B}">
      <dgm:prSet phldrT="[Текст]" custT="1"/>
      <dgm:spPr/>
      <dgm:t>
        <a:bodyPr/>
        <a:lstStyle/>
        <a:p>
          <a:r>
            <a:rPr lang="en-US" sz="3200" dirty="0" smtClean="0"/>
            <a:t>PhD </a:t>
          </a:r>
          <a:r>
            <a:rPr lang="ru-RU" sz="3200" dirty="0" smtClean="0"/>
            <a:t>докторантура</a:t>
          </a:r>
          <a:endParaRPr lang="ru-RU" sz="3200" dirty="0"/>
        </a:p>
      </dgm:t>
    </dgm:pt>
    <dgm:pt modelId="{D247C72C-DB1F-403B-A661-138883D69AAD}" type="parTrans" cxnId="{10F67DC9-AAAE-45F0-A068-756F04427BB5}">
      <dgm:prSet/>
      <dgm:spPr/>
      <dgm:t>
        <a:bodyPr/>
        <a:lstStyle/>
        <a:p>
          <a:endParaRPr lang="ru-RU" sz="1400"/>
        </a:p>
      </dgm:t>
    </dgm:pt>
    <dgm:pt modelId="{BC11A9D5-9CC7-482B-AF4C-6DA28170383F}" type="sibTrans" cxnId="{10F67DC9-AAAE-45F0-A068-756F04427BB5}">
      <dgm:prSet/>
      <dgm:spPr/>
      <dgm:t>
        <a:bodyPr/>
        <a:lstStyle/>
        <a:p>
          <a:endParaRPr lang="ru-RU" sz="1400"/>
        </a:p>
      </dgm:t>
    </dgm:pt>
    <dgm:pt modelId="{D044AAF9-9C25-4F8A-9409-DC7528F16272}">
      <dgm:prSet phldrT="[Текст]" custT="1"/>
      <dgm:spPr/>
      <dgm:t>
        <a:bodyPr/>
        <a:lstStyle/>
        <a:p>
          <a:r>
            <a:rPr lang="en-US" sz="1800" dirty="0" smtClean="0"/>
            <a:t>Management of information systems</a:t>
          </a:r>
          <a:r>
            <a:rPr lang="ru-RU" sz="1800" dirty="0" smtClean="0"/>
            <a:t> (1.5 года)</a:t>
          </a:r>
          <a:endParaRPr lang="ru-RU" sz="1800" dirty="0"/>
        </a:p>
      </dgm:t>
    </dgm:pt>
    <dgm:pt modelId="{D3409D70-5447-4324-8A5F-D17922FDFBFD}" type="parTrans" cxnId="{1BE66F2E-8FCC-4882-90F7-1766A0D9A98E}">
      <dgm:prSet/>
      <dgm:spPr/>
      <dgm:t>
        <a:bodyPr/>
        <a:lstStyle/>
        <a:p>
          <a:endParaRPr lang="ru-RU"/>
        </a:p>
      </dgm:t>
    </dgm:pt>
    <dgm:pt modelId="{75F695C3-70CA-4256-A682-A51F081ED6E8}" type="sibTrans" cxnId="{1BE66F2E-8FCC-4882-90F7-1766A0D9A98E}">
      <dgm:prSet/>
      <dgm:spPr/>
      <dgm:t>
        <a:bodyPr/>
        <a:lstStyle/>
        <a:p>
          <a:endParaRPr lang="ru-RU"/>
        </a:p>
      </dgm:t>
    </dgm:pt>
    <dgm:pt modelId="{2C20E26A-DA5E-42F7-856E-406E0C02DC97}">
      <dgm:prSet phldrT="[Текст]" custT="1"/>
      <dgm:spPr/>
      <dgm:t>
        <a:bodyPr/>
        <a:lstStyle/>
        <a:p>
          <a:r>
            <a:rPr lang="en-US" sz="1800" dirty="0" smtClean="0"/>
            <a:t>Management of information systems</a:t>
          </a:r>
          <a:r>
            <a:rPr lang="ru-RU" sz="1800" dirty="0" smtClean="0"/>
            <a:t> (1 год)</a:t>
          </a:r>
          <a:endParaRPr lang="ru-RU" sz="1800" dirty="0"/>
        </a:p>
      </dgm:t>
    </dgm:pt>
    <dgm:pt modelId="{7D5DF4DA-B67A-4DC1-A4D8-A95B719FD6EA}" type="parTrans" cxnId="{B51F275D-78A8-4F3B-BCE8-176EEFFB9B30}">
      <dgm:prSet/>
      <dgm:spPr/>
      <dgm:t>
        <a:bodyPr/>
        <a:lstStyle/>
        <a:p>
          <a:endParaRPr lang="ru-RU"/>
        </a:p>
      </dgm:t>
    </dgm:pt>
    <dgm:pt modelId="{79513D58-9052-4EC4-83D9-C32E1A9B5B6C}" type="sibTrans" cxnId="{B51F275D-78A8-4F3B-BCE8-176EEFFB9B30}">
      <dgm:prSet/>
      <dgm:spPr/>
      <dgm:t>
        <a:bodyPr/>
        <a:lstStyle/>
        <a:p>
          <a:endParaRPr lang="ru-RU"/>
        </a:p>
      </dgm:t>
    </dgm:pt>
    <dgm:pt modelId="{4E3D0006-950C-4995-A8BC-17EE6708FCED}">
      <dgm:prSet phldrT="[Текст]" custT="1"/>
      <dgm:spPr/>
      <dgm:t>
        <a:bodyPr/>
        <a:lstStyle/>
        <a:p>
          <a:endParaRPr lang="ru-RU" sz="1800" dirty="0"/>
        </a:p>
      </dgm:t>
    </dgm:pt>
    <dgm:pt modelId="{456397FC-A864-4763-BCC1-2D3B7361E495}" type="parTrans" cxnId="{76BABC73-9ADA-431B-976E-5C83AAEC5EC7}">
      <dgm:prSet/>
      <dgm:spPr/>
      <dgm:t>
        <a:bodyPr/>
        <a:lstStyle/>
        <a:p>
          <a:endParaRPr lang="ru-RU"/>
        </a:p>
      </dgm:t>
    </dgm:pt>
    <dgm:pt modelId="{509EAA5E-E203-4E74-8180-E85FD702DB90}" type="sibTrans" cxnId="{76BABC73-9ADA-431B-976E-5C83AAEC5EC7}">
      <dgm:prSet/>
      <dgm:spPr/>
      <dgm:t>
        <a:bodyPr/>
        <a:lstStyle/>
        <a:p>
          <a:endParaRPr lang="ru-RU"/>
        </a:p>
      </dgm:t>
    </dgm:pt>
    <dgm:pt modelId="{C9AF2E29-A487-41EA-84FC-DB09FA362109}">
      <dgm:prSet phldrT="[Текст]" custT="1"/>
      <dgm:spPr/>
      <dgm:t>
        <a:bodyPr/>
        <a:lstStyle/>
        <a:p>
          <a:endParaRPr lang="ru-RU" sz="1800" dirty="0"/>
        </a:p>
      </dgm:t>
    </dgm:pt>
    <dgm:pt modelId="{AED2DA6D-075F-47CC-AEF2-87B8BA060A2F}" type="parTrans" cxnId="{71E07FF9-F307-4017-BB94-8AC0F056AEF5}">
      <dgm:prSet/>
      <dgm:spPr/>
      <dgm:t>
        <a:bodyPr/>
        <a:lstStyle/>
        <a:p>
          <a:endParaRPr lang="ru-RU"/>
        </a:p>
      </dgm:t>
    </dgm:pt>
    <dgm:pt modelId="{351FD9A1-D287-4F1E-BA09-00BA7F82AB23}" type="sibTrans" cxnId="{71E07FF9-F307-4017-BB94-8AC0F056AEF5}">
      <dgm:prSet/>
      <dgm:spPr/>
      <dgm:t>
        <a:bodyPr/>
        <a:lstStyle/>
        <a:p>
          <a:endParaRPr lang="ru-RU"/>
        </a:p>
      </dgm:t>
    </dgm:pt>
    <dgm:pt modelId="{CE6C31B6-4826-4B74-9DE6-DF9FBEE395BD}" type="pres">
      <dgm:prSet presAssocID="{39E70896-ECF8-413E-9FAD-7CC422AC49F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2A664BE-8234-4E86-AA45-AC1F2B92CE01}" type="pres">
      <dgm:prSet presAssocID="{0E59C0C5-2D23-40A2-AF33-2AE0F99ED763}" presName="linNode" presStyleCnt="0"/>
      <dgm:spPr/>
    </dgm:pt>
    <dgm:pt modelId="{76CCAC35-9985-448C-90A8-CA3AEC55A0C6}" type="pres">
      <dgm:prSet presAssocID="{0E59C0C5-2D23-40A2-AF33-2AE0F99ED763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7CF2B3-BC42-4A02-A43B-269E9E70F3C7}" type="pres">
      <dgm:prSet presAssocID="{0E59C0C5-2D23-40A2-AF33-2AE0F99ED763}" presName="childShp" presStyleLbl="bgAccFollowNode1" presStyleIdx="0" presStyleCnt="3" custScaleX="99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660C4-6A95-47F5-B20C-03C6581F196F}" type="pres">
      <dgm:prSet presAssocID="{3739028D-128B-4850-915C-8BDA3D4878B5}" presName="spacing" presStyleCnt="0"/>
      <dgm:spPr/>
    </dgm:pt>
    <dgm:pt modelId="{3BD828AB-2B35-4BED-8274-1169D1211850}" type="pres">
      <dgm:prSet presAssocID="{12C34EC6-FD09-4A22-9432-895469F56789}" presName="linNode" presStyleCnt="0"/>
      <dgm:spPr/>
    </dgm:pt>
    <dgm:pt modelId="{9CDBFADC-6ECD-4562-B10E-D043D338C3D2}" type="pres">
      <dgm:prSet presAssocID="{12C34EC6-FD09-4A22-9432-895469F56789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61552-D803-4BB0-9411-53F9CCF958A3}" type="pres">
      <dgm:prSet presAssocID="{12C34EC6-FD09-4A22-9432-895469F56789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A513A-D178-4B34-BDFD-1BB339355B06}" type="pres">
      <dgm:prSet presAssocID="{3DF17A5F-F352-4222-B95D-B8C3E6323B41}" presName="spacing" presStyleCnt="0"/>
      <dgm:spPr/>
    </dgm:pt>
    <dgm:pt modelId="{7D1A1C8D-C72E-4638-8F75-A8582952CE6A}" type="pres">
      <dgm:prSet presAssocID="{0735A8FA-F70F-44DE-BDE2-714D2DDEC24B}" presName="linNode" presStyleCnt="0"/>
      <dgm:spPr/>
    </dgm:pt>
    <dgm:pt modelId="{14C5F385-3BA2-4200-BF6A-401912E794DD}" type="pres">
      <dgm:prSet presAssocID="{0735A8FA-F70F-44DE-BDE2-714D2DDEC24B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CFA7E-EF8B-4479-870E-3FD20AEC09DE}" type="pres">
      <dgm:prSet presAssocID="{0735A8FA-F70F-44DE-BDE2-714D2DDEC24B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7DACBE-6C42-47AB-822D-4FF725A88695}" type="presOf" srcId="{0735A8FA-F70F-44DE-BDE2-714D2DDEC24B}" destId="{14C5F385-3BA2-4200-BF6A-401912E794DD}" srcOrd="0" destOrd="0" presId="urn:microsoft.com/office/officeart/2005/8/layout/vList6"/>
    <dgm:cxn modelId="{8986500C-7675-4433-8C0A-135D8EB9AA89}" type="presOf" srcId="{454F7BB7-1E81-4EBF-B6E5-4EFF6BA76A58}" destId="{6A7CF2B3-BC42-4A02-A43B-269E9E70F3C7}" srcOrd="0" destOrd="1" presId="urn:microsoft.com/office/officeart/2005/8/layout/vList6"/>
    <dgm:cxn modelId="{96F76AFE-0A0F-4773-A6D8-3B8F78016C41}" srcId="{12C34EC6-FD09-4A22-9432-895469F56789}" destId="{EF5914C0-DC25-4DA8-9C77-04BC6E8AB61F}" srcOrd="0" destOrd="0" parTransId="{C4E69CCA-7938-4710-B0CB-820297219D08}" sibTransId="{8A4EFCB1-6FD7-42B6-8B58-64CC293FB8EE}"/>
    <dgm:cxn modelId="{DE9B1CF1-D6E3-4DF6-BDAA-51E9025FDBDF}" type="presOf" srcId="{D1393C73-B5D9-4336-A52B-7BE209610076}" destId="{151CFA7E-EF8B-4479-870E-3FD20AEC09DE}" srcOrd="0" destOrd="1" presId="urn:microsoft.com/office/officeart/2005/8/layout/vList6"/>
    <dgm:cxn modelId="{1BE66F2E-8FCC-4882-90F7-1766A0D9A98E}" srcId="{12C34EC6-FD09-4A22-9432-895469F56789}" destId="{D044AAF9-9C25-4F8A-9409-DC7528F16272}" srcOrd="1" destOrd="0" parTransId="{D3409D70-5447-4324-8A5F-D17922FDFBFD}" sibTransId="{75F695C3-70CA-4256-A682-A51F081ED6E8}"/>
    <dgm:cxn modelId="{99AE044A-64C4-4765-9BCE-13E3EAE52441}" type="presOf" srcId="{EF5914C0-DC25-4DA8-9C77-04BC6E8AB61F}" destId="{2CA61552-D803-4BB0-9411-53F9CCF958A3}" srcOrd="0" destOrd="0" presId="urn:microsoft.com/office/officeart/2005/8/layout/vList6"/>
    <dgm:cxn modelId="{1488506A-D187-497A-8FDC-6FC785B88976}" type="presOf" srcId="{12C34EC6-FD09-4A22-9432-895469F56789}" destId="{9CDBFADC-6ECD-4562-B10E-D043D338C3D2}" srcOrd="0" destOrd="0" presId="urn:microsoft.com/office/officeart/2005/8/layout/vList6"/>
    <dgm:cxn modelId="{71E07FF9-F307-4017-BB94-8AC0F056AEF5}" srcId="{0735A8FA-F70F-44DE-BDE2-714D2DDEC24B}" destId="{C9AF2E29-A487-41EA-84FC-DB09FA362109}" srcOrd="0" destOrd="0" parTransId="{AED2DA6D-075F-47CC-AEF2-87B8BA060A2F}" sibTransId="{351FD9A1-D287-4F1E-BA09-00BA7F82AB23}"/>
    <dgm:cxn modelId="{D375A919-B981-44AD-81A7-EAFA9709D6D3}" srcId="{0E59C0C5-2D23-40A2-AF33-2AE0F99ED763}" destId="{454F7BB7-1E81-4EBF-B6E5-4EFF6BA76A58}" srcOrd="1" destOrd="0" parTransId="{CCEB0D1B-FA46-4A95-AF51-996D98D48EBC}" sibTransId="{EBD0F8B0-942D-4198-B676-EEE803DABC80}"/>
    <dgm:cxn modelId="{76BABC73-9ADA-431B-976E-5C83AAEC5EC7}" srcId="{0E59C0C5-2D23-40A2-AF33-2AE0F99ED763}" destId="{4E3D0006-950C-4995-A8BC-17EE6708FCED}" srcOrd="0" destOrd="0" parTransId="{456397FC-A864-4763-BCC1-2D3B7361E495}" sibTransId="{509EAA5E-E203-4E74-8180-E85FD702DB90}"/>
    <dgm:cxn modelId="{10F67DC9-AAAE-45F0-A068-756F04427BB5}" srcId="{39E70896-ECF8-413E-9FAD-7CC422AC49FE}" destId="{0735A8FA-F70F-44DE-BDE2-714D2DDEC24B}" srcOrd="2" destOrd="0" parTransId="{D247C72C-DB1F-403B-A661-138883D69AAD}" sibTransId="{BC11A9D5-9CC7-482B-AF4C-6DA28170383F}"/>
    <dgm:cxn modelId="{EBB47419-82AF-4C47-B609-16A178558694}" type="presOf" srcId="{2C20E26A-DA5E-42F7-856E-406E0C02DC97}" destId="{2CA61552-D803-4BB0-9411-53F9CCF958A3}" srcOrd="0" destOrd="2" presId="urn:microsoft.com/office/officeart/2005/8/layout/vList6"/>
    <dgm:cxn modelId="{12ABEB5A-FF69-46DF-A264-02170B4E20C5}" srcId="{39E70896-ECF8-413E-9FAD-7CC422AC49FE}" destId="{0E59C0C5-2D23-40A2-AF33-2AE0F99ED763}" srcOrd="0" destOrd="0" parTransId="{08267FE5-E49E-44F2-A0BF-800D3686988D}" sibTransId="{3739028D-128B-4850-915C-8BDA3D4878B5}"/>
    <dgm:cxn modelId="{18215EAF-0CA2-4166-B800-ABF64C1F0441}" type="presOf" srcId="{39E70896-ECF8-413E-9FAD-7CC422AC49FE}" destId="{CE6C31B6-4826-4B74-9DE6-DF9FBEE395BD}" srcOrd="0" destOrd="0" presId="urn:microsoft.com/office/officeart/2005/8/layout/vList6"/>
    <dgm:cxn modelId="{3FB78A36-705C-4629-B275-01AFCC735BB5}" type="presOf" srcId="{D044AAF9-9C25-4F8A-9409-DC7528F16272}" destId="{2CA61552-D803-4BB0-9411-53F9CCF958A3}" srcOrd="0" destOrd="1" presId="urn:microsoft.com/office/officeart/2005/8/layout/vList6"/>
    <dgm:cxn modelId="{7DD62B11-DF7E-4442-B8DB-F565CF89BB49}" srcId="{39E70896-ECF8-413E-9FAD-7CC422AC49FE}" destId="{12C34EC6-FD09-4A22-9432-895469F56789}" srcOrd="1" destOrd="0" parTransId="{EA255F5F-80D0-48C1-85BF-F88A181C52E4}" sibTransId="{3DF17A5F-F352-4222-B95D-B8C3E6323B41}"/>
    <dgm:cxn modelId="{4E0AE7BD-EEA8-4665-B6F2-96C83F62FD72}" type="presOf" srcId="{0E59C0C5-2D23-40A2-AF33-2AE0F99ED763}" destId="{76CCAC35-9985-448C-90A8-CA3AEC55A0C6}" srcOrd="0" destOrd="0" presId="urn:microsoft.com/office/officeart/2005/8/layout/vList6"/>
    <dgm:cxn modelId="{833F7C7F-3538-4B96-84AA-2AED443EC514}" type="presOf" srcId="{C9AF2E29-A487-41EA-84FC-DB09FA362109}" destId="{151CFA7E-EF8B-4479-870E-3FD20AEC09DE}" srcOrd="0" destOrd="0" presId="urn:microsoft.com/office/officeart/2005/8/layout/vList6"/>
    <dgm:cxn modelId="{FFBF9F46-FA62-4DBC-A0ED-E6CCB291D6C6}" type="presOf" srcId="{4E3D0006-950C-4995-A8BC-17EE6708FCED}" destId="{6A7CF2B3-BC42-4A02-A43B-269E9E70F3C7}" srcOrd="0" destOrd="0" presId="urn:microsoft.com/office/officeart/2005/8/layout/vList6"/>
    <dgm:cxn modelId="{5F9AC1D3-D781-44E9-9D01-B52F509459FC}" srcId="{0735A8FA-F70F-44DE-BDE2-714D2DDEC24B}" destId="{D1393C73-B5D9-4336-A52B-7BE209610076}" srcOrd="1" destOrd="0" parTransId="{4E0D886F-2BE1-46BC-A8A2-2321249B04CE}" sibTransId="{D326968F-E74F-4BA7-A35E-08EADFD0C464}"/>
    <dgm:cxn modelId="{B51F275D-78A8-4F3B-BCE8-176EEFFB9B30}" srcId="{12C34EC6-FD09-4A22-9432-895469F56789}" destId="{2C20E26A-DA5E-42F7-856E-406E0C02DC97}" srcOrd="2" destOrd="0" parTransId="{7D5DF4DA-B67A-4DC1-A4D8-A95B719FD6EA}" sibTransId="{79513D58-9052-4EC4-83D9-C32E1A9B5B6C}"/>
    <dgm:cxn modelId="{31D8AEC0-8E5E-4EAC-B5D9-BA86720B8244}" type="presParOf" srcId="{CE6C31B6-4826-4B74-9DE6-DF9FBEE395BD}" destId="{C2A664BE-8234-4E86-AA45-AC1F2B92CE01}" srcOrd="0" destOrd="0" presId="urn:microsoft.com/office/officeart/2005/8/layout/vList6"/>
    <dgm:cxn modelId="{A9CB2EC5-ADA6-4FED-8894-AE139D1BB55E}" type="presParOf" srcId="{C2A664BE-8234-4E86-AA45-AC1F2B92CE01}" destId="{76CCAC35-9985-448C-90A8-CA3AEC55A0C6}" srcOrd="0" destOrd="0" presId="urn:microsoft.com/office/officeart/2005/8/layout/vList6"/>
    <dgm:cxn modelId="{0DEAD501-D390-4544-974B-0C4D6F023778}" type="presParOf" srcId="{C2A664BE-8234-4E86-AA45-AC1F2B92CE01}" destId="{6A7CF2B3-BC42-4A02-A43B-269E9E70F3C7}" srcOrd="1" destOrd="0" presId="urn:microsoft.com/office/officeart/2005/8/layout/vList6"/>
    <dgm:cxn modelId="{AFD0D0F7-7AEB-42E5-9B13-81BE6872B452}" type="presParOf" srcId="{CE6C31B6-4826-4B74-9DE6-DF9FBEE395BD}" destId="{7CE660C4-6A95-47F5-B20C-03C6581F196F}" srcOrd="1" destOrd="0" presId="urn:microsoft.com/office/officeart/2005/8/layout/vList6"/>
    <dgm:cxn modelId="{B1B374CD-4196-418C-97DE-C8A454E99BD7}" type="presParOf" srcId="{CE6C31B6-4826-4B74-9DE6-DF9FBEE395BD}" destId="{3BD828AB-2B35-4BED-8274-1169D1211850}" srcOrd="2" destOrd="0" presId="urn:microsoft.com/office/officeart/2005/8/layout/vList6"/>
    <dgm:cxn modelId="{C8FFBA40-F85D-4E95-8FFB-6F7AC396D987}" type="presParOf" srcId="{3BD828AB-2B35-4BED-8274-1169D1211850}" destId="{9CDBFADC-6ECD-4562-B10E-D043D338C3D2}" srcOrd="0" destOrd="0" presId="urn:microsoft.com/office/officeart/2005/8/layout/vList6"/>
    <dgm:cxn modelId="{29306FD4-D333-4144-8ADC-0A96688C91CB}" type="presParOf" srcId="{3BD828AB-2B35-4BED-8274-1169D1211850}" destId="{2CA61552-D803-4BB0-9411-53F9CCF958A3}" srcOrd="1" destOrd="0" presId="urn:microsoft.com/office/officeart/2005/8/layout/vList6"/>
    <dgm:cxn modelId="{DC970DD0-1DC9-4111-858D-995C363D2C6C}" type="presParOf" srcId="{CE6C31B6-4826-4B74-9DE6-DF9FBEE395BD}" destId="{A43A513A-D178-4B34-BDFD-1BB339355B06}" srcOrd="3" destOrd="0" presId="urn:microsoft.com/office/officeart/2005/8/layout/vList6"/>
    <dgm:cxn modelId="{BD416242-6C7F-4666-BE87-6803893B0691}" type="presParOf" srcId="{CE6C31B6-4826-4B74-9DE6-DF9FBEE395BD}" destId="{7D1A1C8D-C72E-4638-8F75-A8582952CE6A}" srcOrd="4" destOrd="0" presId="urn:microsoft.com/office/officeart/2005/8/layout/vList6"/>
    <dgm:cxn modelId="{5CA3F083-8F18-4FC3-88F3-73ACF156E624}" type="presParOf" srcId="{7D1A1C8D-C72E-4638-8F75-A8582952CE6A}" destId="{14C5F385-3BA2-4200-BF6A-401912E794DD}" srcOrd="0" destOrd="0" presId="urn:microsoft.com/office/officeart/2005/8/layout/vList6"/>
    <dgm:cxn modelId="{F8515AC8-65F6-428D-A773-0358E3EA4774}" type="presParOf" srcId="{7D1A1C8D-C72E-4638-8F75-A8582952CE6A}" destId="{151CFA7E-EF8B-4479-870E-3FD20AEC09D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1F678C-CD9A-4B5C-A8B3-BCA770593390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E9F8B0B-2D2F-4AB2-B829-3EEA5D60E679}">
      <dgm:prSet phldrT="[Текст]"/>
      <dgm:spPr/>
      <dgm:t>
        <a:bodyPr/>
        <a:lstStyle/>
        <a:p>
          <a:r>
            <a:rPr lang="ru-RU" dirty="0" smtClean="0"/>
            <a:t>Информационные системы</a:t>
          </a:r>
          <a:endParaRPr lang="ru-RU" dirty="0"/>
        </a:p>
      </dgm:t>
    </dgm:pt>
    <dgm:pt modelId="{097C658B-EBA7-4FA0-9B9C-B19EC3AE0D81}" type="parTrans" cxnId="{DC48E4D0-9554-4CB8-BE79-59EC61BFE442}">
      <dgm:prSet/>
      <dgm:spPr/>
      <dgm:t>
        <a:bodyPr/>
        <a:lstStyle/>
        <a:p>
          <a:endParaRPr lang="ru-RU"/>
        </a:p>
      </dgm:t>
    </dgm:pt>
    <dgm:pt modelId="{00965255-0A36-47A9-BF3E-CD17784D4087}" type="sibTrans" cxnId="{DC48E4D0-9554-4CB8-BE79-59EC61BFE442}">
      <dgm:prSet/>
      <dgm:spPr/>
      <dgm:t>
        <a:bodyPr/>
        <a:lstStyle/>
        <a:p>
          <a:endParaRPr lang="ru-RU"/>
        </a:p>
      </dgm:t>
    </dgm:pt>
    <dgm:pt modelId="{D355F534-343B-40C1-B0C1-C9B773216DA0}">
      <dgm:prSet phldrT="[Текст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dirty="0"/>
        </a:p>
      </dgm:t>
    </dgm:pt>
    <dgm:pt modelId="{B4A69F0C-2625-4589-8539-7005B0F8FDA2}" type="parTrans" cxnId="{59D21D2E-A6AD-4DDA-A2F6-87DF900A9425}">
      <dgm:prSet/>
      <dgm:spPr/>
      <dgm:t>
        <a:bodyPr/>
        <a:lstStyle/>
        <a:p>
          <a:endParaRPr lang="ru-RU"/>
        </a:p>
      </dgm:t>
    </dgm:pt>
    <dgm:pt modelId="{36C7CEB5-E019-4F52-8600-3981D88539B1}" type="sibTrans" cxnId="{59D21D2E-A6AD-4DDA-A2F6-87DF900A9425}">
      <dgm:prSet/>
      <dgm:spPr/>
      <dgm:t>
        <a:bodyPr/>
        <a:lstStyle/>
        <a:p>
          <a:endParaRPr lang="ru-RU"/>
        </a:p>
      </dgm:t>
    </dgm:pt>
    <dgm:pt modelId="{F3246052-57A0-4D74-BA33-257C62225FCE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Бизнес-аналитика и управление ИТ проектами</a:t>
          </a:r>
        </a:p>
      </dgm:t>
    </dgm:pt>
    <dgm:pt modelId="{627156A9-CD38-4FCF-A458-A2555E99381A}" type="parTrans" cxnId="{8EC8504D-59A8-4677-951A-DBC67DD9CFDD}">
      <dgm:prSet/>
      <dgm:spPr/>
      <dgm:t>
        <a:bodyPr/>
        <a:lstStyle/>
        <a:p>
          <a:endParaRPr lang="ru-RU"/>
        </a:p>
      </dgm:t>
    </dgm:pt>
    <dgm:pt modelId="{3775516A-4A0D-4A49-9093-644E3510966D}" type="sibTrans" cxnId="{8EC8504D-59A8-4677-951A-DBC67DD9CFDD}">
      <dgm:prSet/>
      <dgm:spPr/>
      <dgm:t>
        <a:bodyPr/>
        <a:lstStyle/>
        <a:p>
          <a:endParaRPr lang="ru-RU"/>
        </a:p>
      </dgm:t>
    </dgm:pt>
    <dgm:pt modelId="{EC13743F-9AD6-4FDC-92C3-ED08BCDCC772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 ИС</a:t>
          </a:r>
          <a:endParaRPr lang="en-US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2293BE-70A5-4B7E-8474-ADA20A700688}" type="parTrans" cxnId="{4D808B59-6804-4261-A88A-BFFBACC19F1C}">
      <dgm:prSet/>
      <dgm:spPr/>
      <dgm:t>
        <a:bodyPr/>
        <a:lstStyle/>
        <a:p>
          <a:endParaRPr lang="ru-RU"/>
        </a:p>
      </dgm:t>
    </dgm:pt>
    <dgm:pt modelId="{87ED6B63-EC61-4F9B-BC96-CDC915491A30}" type="sibTrans" cxnId="{4D808B59-6804-4261-A88A-BFFBACC19F1C}">
      <dgm:prSet/>
      <dgm:spPr/>
      <dgm:t>
        <a:bodyPr/>
        <a:lstStyle/>
        <a:p>
          <a:endParaRPr lang="ru-RU"/>
        </a:p>
      </dgm:t>
    </dgm:pt>
    <dgm:pt modelId="{C39901A9-F8EA-464D-B188-9B3B641EBF4C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бизнес-приложений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BB8D82-2509-4E89-9B49-5BA29BE91966}" type="parTrans" cxnId="{3D4D7C64-956D-41E1-B062-8A47D99118EA}">
      <dgm:prSet/>
      <dgm:spPr/>
      <dgm:t>
        <a:bodyPr/>
        <a:lstStyle/>
        <a:p>
          <a:endParaRPr lang="ru-RU"/>
        </a:p>
      </dgm:t>
    </dgm:pt>
    <dgm:pt modelId="{1F20DB75-4E75-44B9-93BB-98D24FD28EE7}" type="sibTrans" cxnId="{3D4D7C64-956D-41E1-B062-8A47D99118EA}">
      <dgm:prSet/>
      <dgm:spPr/>
      <dgm:t>
        <a:bodyPr/>
        <a:lstStyle/>
        <a:p>
          <a:endParaRPr lang="ru-RU"/>
        </a:p>
      </dgm:t>
    </dgm:pt>
    <dgm:pt modelId="{C4B04040-BEF9-4D74-A49B-091B885E0CAF}" type="pres">
      <dgm:prSet presAssocID="{241F678C-CD9A-4B5C-A8B3-BCA77059339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DC989E-58F6-4D87-AAFD-B6E795103A5A}" type="pres">
      <dgm:prSet presAssocID="{7E9F8B0B-2D2F-4AB2-B829-3EEA5D60E679}" presName="root1" presStyleCnt="0"/>
      <dgm:spPr/>
    </dgm:pt>
    <dgm:pt modelId="{CFF7C5DD-0BD4-4F7B-812C-33E76F1A4CAF}" type="pres">
      <dgm:prSet presAssocID="{7E9F8B0B-2D2F-4AB2-B829-3EEA5D60E67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2EDA38-96A5-471B-85C2-C6D8109F8795}" type="pres">
      <dgm:prSet presAssocID="{7E9F8B0B-2D2F-4AB2-B829-3EEA5D60E679}" presName="level2hierChild" presStyleCnt="0"/>
      <dgm:spPr/>
    </dgm:pt>
    <dgm:pt modelId="{4664EB42-DAE4-4F39-9B93-EAA4B0F259F4}" type="pres">
      <dgm:prSet presAssocID="{B4A69F0C-2625-4589-8539-7005B0F8FDA2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CB772623-1219-4AB0-9E23-266509EBA57F}" type="pres">
      <dgm:prSet presAssocID="{B4A69F0C-2625-4589-8539-7005B0F8FDA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48EC90BC-DD60-4F96-A02C-199C4B743977}" type="pres">
      <dgm:prSet presAssocID="{D355F534-343B-40C1-B0C1-C9B773216DA0}" presName="root2" presStyleCnt="0"/>
      <dgm:spPr/>
    </dgm:pt>
    <dgm:pt modelId="{EC078E75-4DF8-4249-89A4-191237D38516}" type="pres">
      <dgm:prSet presAssocID="{D355F534-343B-40C1-B0C1-C9B773216DA0}" presName="LevelTwoTextNode" presStyleLbl="node2" presStyleIdx="0" presStyleCnt="4" custScaleX="3917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4F4FF6-F365-44A6-9593-5D748BD36E7E}" type="pres">
      <dgm:prSet presAssocID="{D355F534-343B-40C1-B0C1-C9B773216DA0}" presName="level3hierChild" presStyleCnt="0"/>
      <dgm:spPr/>
    </dgm:pt>
    <dgm:pt modelId="{2A61E58E-BB7F-44E8-B4A2-E9E24ADE0620}" type="pres">
      <dgm:prSet presAssocID="{627156A9-CD38-4FCF-A458-A2555E99381A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F308AE29-BCC7-4E63-AA89-CEEADFC39F1B}" type="pres">
      <dgm:prSet presAssocID="{627156A9-CD38-4FCF-A458-A2555E99381A}" presName="connTx" presStyleLbl="parChTrans1D2" presStyleIdx="1" presStyleCnt="4"/>
      <dgm:spPr/>
      <dgm:t>
        <a:bodyPr/>
        <a:lstStyle/>
        <a:p>
          <a:endParaRPr lang="ru-RU"/>
        </a:p>
      </dgm:t>
    </dgm:pt>
    <dgm:pt modelId="{78B9E180-3149-4DEE-8F64-B6892711FCC6}" type="pres">
      <dgm:prSet presAssocID="{F3246052-57A0-4D74-BA33-257C62225FCE}" presName="root2" presStyleCnt="0"/>
      <dgm:spPr/>
    </dgm:pt>
    <dgm:pt modelId="{2698365E-9403-4C15-8444-F274D5BF8E20}" type="pres">
      <dgm:prSet presAssocID="{F3246052-57A0-4D74-BA33-257C62225FCE}" presName="LevelTwoTextNode" presStyleLbl="node2" presStyleIdx="1" presStyleCnt="4" custScaleX="393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DBDDCE-B623-45E8-B704-F271175AF3DA}" type="pres">
      <dgm:prSet presAssocID="{F3246052-57A0-4D74-BA33-257C62225FCE}" presName="level3hierChild" presStyleCnt="0"/>
      <dgm:spPr/>
    </dgm:pt>
    <dgm:pt modelId="{94899EEA-7F91-4D29-8877-53798A37469B}" type="pres">
      <dgm:prSet presAssocID="{662293BE-70A5-4B7E-8474-ADA20A700688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8C16FDAA-64E3-41CC-85B7-D771362E59AD}" type="pres">
      <dgm:prSet presAssocID="{662293BE-70A5-4B7E-8474-ADA20A700688}" presName="connTx" presStyleLbl="parChTrans1D2" presStyleIdx="2" presStyleCnt="4"/>
      <dgm:spPr/>
      <dgm:t>
        <a:bodyPr/>
        <a:lstStyle/>
        <a:p>
          <a:endParaRPr lang="ru-RU"/>
        </a:p>
      </dgm:t>
    </dgm:pt>
    <dgm:pt modelId="{FC0E186F-5F18-4A3A-8665-15AB59F9A0EE}" type="pres">
      <dgm:prSet presAssocID="{EC13743F-9AD6-4FDC-92C3-ED08BCDCC772}" presName="root2" presStyleCnt="0"/>
      <dgm:spPr/>
    </dgm:pt>
    <dgm:pt modelId="{4A437793-8D54-4490-ADB4-C27FCFDCABEE}" type="pres">
      <dgm:prSet presAssocID="{EC13743F-9AD6-4FDC-92C3-ED08BCDCC772}" presName="LevelTwoTextNode" presStyleLbl="node2" presStyleIdx="2" presStyleCnt="4" custScaleX="393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DA2A0-D4CD-4C50-A14C-1F0721026706}" type="pres">
      <dgm:prSet presAssocID="{EC13743F-9AD6-4FDC-92C3-ED08BCDCC772}" presName="level3hierChild" presStyleCnt="0"/>
      <dgm:spPr/>
    </dgm:pt>
    <dgm:pt modelId="{794042DB-D246-4531-9F67-6CCB896F9BD1}" type="pres">
      <dgm:prSet presAssocID="{E8BB8D82-2509-4E89-9B49-5BA29BE91966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477D0EF3-575A-4B54-8E8D-FC7EA4542C03}" type="pres">
      <dgm:prSet presAssocID="{E8BB8D82-2509-4E89-9B49-5BA29BE9196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EA3B61CF-7A68-4063-A374-CF7387472580}" type="pres">
      <dgm:prSet presAssocID="{C39901A9-F8EA-464D-B188-9B3B641EBF4C}" presName="root2" presStyleCnt="0"/>
      <dgm:spPr/>
    </dgm:pt>
    <dgm:pt modelId="{9A4CAFAB-1001-4D50-A7CE-8DD029B10A1A}" type="pres">
      <dgm:prSet presAssocID="{C39901A9-F8EA-464D-B188-9B3B641EBF4C}" presName="LevelTwoTextNode" presStyleLbl="node2" presStyleIdx="3" presStyleCnt="4" custScaleX="393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BFD97-37E9-47C2-946A-E5FA16944FEF}" type="pres">
      <dgm:prSet presAssocID="{C39901A9-F8EA-464D-B188-9B3B641EBF4C}" presName="level3hierChild" presStyleCnt="0"/>
      <dgm:spPr/>
    </dgm:pt>
  </dgm:ptLst>
  <dgm:cxnLst>
    <dgm:cxn modelId="{DC48E4D0-9554-4CB8-BE79-59EC61BFE442}" srcId="{241F678C-CD9A-4B5C-A8B3-BCA770593390}" destId="{7E9F8B0B-2D2F-4AB2-B829-3EEA5D60E679}" srcOrd="0" destOrd="0" parTransId="{097C658B-EBA7-4FA0-9B9C-B19EC3AE0D81}" sibTransId="{00965255-0A36-47A9-BF3E-CD17784D4087}"/>
    <dgm:cxn modelId="{C103630C-9ED9-44FF-94C7-0490731C683B}" type="presOf" srcId="{662293BE-70A5-4B7E-8474-ADA20A700688}" destId="{94899EEA-7F91-4D29-8877-53798A37469B}" srcOrd="0" destOrd="0" presId="urn:microsoft.com/office/officeart/2008/layout/HorizontalMultiLevelHierarchy"/>
    <dgm:cxn modelId="{2C3FBB30-1461-4703-AEE9-2E5571EC115A}" type="presOf" srcId="{B4A69F0C-2625-4589-8539-7005B0F8FDA2}" destId="{CB772623-1219-4AB0-9E23-266509EBA57F}" srcOrd="1" destOrd="0" presId="urn:microsoft.com/office/officeart/2008/layout/HorizontalMultiLevelHierarchy"/>
    <dgm:cxn modelId="{718A084A-7E8F-4249-B4DD-C3099B1B976E}" type="presOf" srcId="{C39901A9-F8EA-464D-B188-9B3B641EBF4C}" destId="{9A4CAFAB-1001-4D50-A7CE-8DD029B10A1A}" srcOrd="0" destOrd="0" presId="urn:microsoft.com/office/officeart/2008/layout/HorizontalMultiLevelHierarchy"/>
    <dgm:cxn modelId="{4D808B59-6804-4261-A88A-BFFBACC19F1C}" srcId="{7E9F8B0B-2D2F-4AB2-B829-3EEA5D60E679}" destId="{EC13743F-9AD6-4FDC-92C3-ED08BCDCC772}" srcOrd="2" destOrd="0" parTransId="{662293BE-70A5-4B7E-8474-ADA20A700688}" sibTransId="{87ED6B63-EC61-4F9B-BC96-CDC915491A30}"/>
    <dgm:cxn modelId="{F46B3CBF-B080-4179-8AE5-CE3DB5CD89AC}" type="presOf" srcId="{241F678C-CD9A-4B5C-A8B3-BCA770593390}" destId="{C4B04040-BEF9-4D74-A49B-091B885E0CAF}" srcOrd="0" destOrd="0" presId="urn:microsoft.com/office/officeart/2008/layout/HorizontalMultiLevelHierarchy"/>
    <dgm:cxn modelId="{8EC8504D-59A8-4677-951A-DBC67DD9CFDD}" srcId="{7E9F8B0B-2D2F-4AB2-B829-3EEA5D60E679}" destId="{F3246052-57A0-4D74-BA33-257C62225FCE}" srcOrd="1" destOrd="0" parTransId="{627156A9-CD38-4FCF-A458-A2555E99381A}" sibTransId="{3775516A-4A0D-4A49-9093-644E3510966D}"/>
    <dgm:cxn modelId="{76D969D7-A9A1-4A86-94A0-2C43114D44AF}" type="presOf" srcId="{B4A69F0C-2625-4589-8539-7005B0F8FDA2}" destId="{4664EB42-DAE4-4F39-9B93-EAA4B0F259F4}" srcOrd="0" destOrd="0" presId="urn:microsoft.com/office/officeart/2008/layout/HorizontalMultiLevelHierarchy"/>
    <dgm:cxn modelId="{3D4D7C64-956D-41E1-B062-8A47D99118EA}" srcId="{7E9F8B0B-2D2F-4AB2-B829-3EEA5D60E679}" destId="{C39901A9-F8EA-464D-B188-9B3B641EBF4C}" srcOrd="3" destOrd="0" parTransId="{E8BB8D82-2509-4E89-9B49-5BA29BE91966}" sibTransId="{1F20DB75-4E75-44B9-93BB-98D24FD28EE7}"/>
    <dgm:cxn modelId="{95DDE407-5F0D-4E31-82C5-F0DA2A7B45D6}" type="presOf" srcId="{EC13743F-9AD6-4FDC-92C3-ED08BCDCC772}" destId="{4A437793-8D54-4490-ADB4-C27FCFDCABEE}" srcOrd="0" destOrd="0" presId="urn:microsoft.com/office/officeart/2008/layout/HorizontalMultiLevelHierarchy"/>
    <dgm:cxn modelId="{F417E334-172B-446E-9588-CB1B0F7FD506}" type="presOf" srcId="{E8BB8D82-2509-4E89-9B49-5BA29BE91966}" destId="{794042DB-D246-4531-9F67-6CCB896F9BD1}" srcOrd="0" destOrd="0" presId="urn:microsoft.com/office/officeart/2008/layout/HorizontalMultiLevelHierarchy"/>
    <dgm:cxn modelId="{2D972312-5493-4177-9078-16308719B930}" type="presOf" srcId="{7E9F8B0B-2D2F-4AB2-B829-3EEA5D60E679}" destId="{CFF7C5DD-0BD4-4F7B-812C-33E76F1A4CAF}" srcOrd="0" destOrd="0" presId="urn:microsoft.com/office/officeart/2008/layout/HorizontalMultiLevelHierarchy"/>
    <dgm:cxn modelId="{6FD1B65F-342A-4014-889B-DC22B3B1191C}" type="presOf" srcId="{D355F534-343B-40C1-B0C1-C9B773216DA0}" destId="{EC078E75-4DF8-4249-89A4-191237D38516}" srcOrd="0" destOrd="0" presId="urn:microsoft.com/office/officeart/2008/layout/HorizontalMultiLevelHierarchy"/>
    <dgm:cxn modelId="{08A2BB47-1543-4AD4-BEA4-596CFACC4B63}" type="presOf" srcId="{662293BE-70A5-4B7E-8474-ADA20A700688}" destId="{8C16FDAA-64E3-41CC-85B7-D771362E59AD}" srcOrd="1" destOrd="0" presId="urn:microsoft.com/office/officeart/2008/layout/HorizontalMultiLevelHierarchy"/>
    <dgm:cxn modelId="{F0315094-FC24-4AB4-A5D0-FE30CA6C4A7F}" type="presOf" srcId="{E8BB8D82-2509-4E89-9B49-5BA29BE91966}" destId="{477D0EF3-575A-4B54-8E8D-FC7EA4542C03}" srcOrd="1" destOrd="0" presId="urn:microsoft.com/office/officeart/2008/layout/HorizontalMultiLevelHierarchy"/>
    <dgm:cxn modelId="{59D21D2E-A6AD-4DDA-A2F6-87DF900A9425}" srcId="{7E9F8B0B-2D2F-4AB2-B829-3EEA5D60E679}" destId="{D355F534-343B-40C1-B0C1-C9B773216DA0}" srcOrd="0" destOrd="0" parTransId="{B4A69F0C-2625-4589-8539-7005B0F8FDA2}" sibTransId="{36C7CEB5-E019-4F52-8600-3981D88539B1}"/>
    <dgm:cxn modelId="{760CC095-5369-444C-9D82-43F5A9326E6A}" type="presOf" srcId="{F3246052-57A0-4D74-BA33-257C62225FCE}" destId="{2698365E-9403-4C15-8444-F274D5BF8E20}" srcOrd="0" destOrd="0" presId="urn:microsoft.com/office/officeart/2008/layout/HorizontalMultiLevelHierarchy"/>
    <dgm:cxn modelId="{6A769AF8-949F-4918-9A4F-D210F4C1F0CA}" type="presOf" srcId="{627156A9-CD38-4FCF-A458-A2555E99381A}" destId="{2A61E58E-BB7F-44E8-B4A2-E9E24ADE0620}" srcOrd="0" destOrd="0" presId="urn:microsoft.com/office/officeart/2008/layout/HorizontalMultiLevelHierarchy"/>
    <dgm:cxn modelId="{6823E297-3C6A-4BE1-AB18-BB7521E6DB40}" type="presOf" srcId="{627156A9-CD38-4FCF-A458-A2555E99381A}" destId="{F308AE29-BCC7-4E63-AA89-CEEADFC39F1B}" srcOrd="1" destOrd="0" presId="urn:microsoft.com/office/officeart/2008/layout/HorizontalMultiLevelHierarchy"/>
    <dgm:cxn modelId="{EB2174A4-4FD0-4112-9FCA-C275788F751F}" type="presParOf" srcId="{C4B04040-BEF9-4D74-A49B-091B885E0CAF}" destId="{52DC989E-58F6-4D87-AAFD-B6E795103A5A}" srcOrd="0" destOrd="0" presId="urn:microsoft.com/office/officeart/2008/layout/HorizontalMultiLevelHierarchy"/>
    <dgm:cxn modelId="{E135D9AD-A4DD-45C7-92F0-69122FECBB53}" type="presParOf" srcId="{52DC989E-58F6-4D87-AAFD-B6E795103A5A}" destId="{CFF7C5DD-0BD4-4F7B-812C-33E76F1A4CAF}" srcOrd="0" destOrd="0" presId="urn:microsoft.com/office/officeart/2008/layout/HorizontalMultiLevelHierarchy"/>
    <dgm:cxn modelId="{9835D6FA-6DF3-4CFB-B760-18B8F1466A74}" type="presParOf" srcId="{52DC989E-58F6-4D87-AAFD-B6E795103A5A}" destId="{612EDA38-96A5-471B-85C2-C6D8109F8795}" srcOrd="1" destOrd="0" presId="urn:microsoft.com/office/officeart/2008/layout/HorizontalMultiLevelHierarchy"/>
    <dgm:cxn modelId="{665F0CB2-D36B-4A2B-9827-7992000EDABD}" type="presParOf" srcId="{612EDA38-96A5-471B-85C2-C6D8109F8795}" destId="{4664EB42-DAE4-4F39-9B93-EAA4B0F259F4}" srcOrd="0" destOrd="0" presId="urn:microsoft.com/office/officeart/2008/layout/HorizontalMultiLevelHierarchy"/>
    <dgm:cxn modelId="{48F2C36C-CFA7-4781-BBB4-A7DCAA0BCDEC}" type="presParOf" srcId="{4664EB42-DAE4-4F39-9B93-EAA4B0F259F4}" destId="{CB772623-1219-4AB0-9E23-266509EBA57F}" srcOrd="0" destOrd="0" presId="urn:microsoft.com/office/officeart/2008/layout/HorizontalMultiLevelHierarchy"/>
    <dgm:cxn modelId="{94FDB7FD-F65F-4939-958C-C31382CF4F29}" type="presParOf" srcId="{612EDA38-96A5-471B-85C2-C6D8109F8795}" destId="{48EC90BC-DD60-4F96-A02C-199C4B743977}" srcOrd="1" destOrd="0" presId="urn:microsoft.com/office/officeart/2008/layout/HorizontalMultiLevelHierarchy"/>
    <dgm:cxn modelId="{EB1159E0-F5DC-4500-9F8F-EAF325EB93F8}" type="presParOf" srcId="{48EC90BC-DD60-4F96-A02C-199C4B743977}" destId="{EC078E75-4DF8-4249-89A4-191237D38516}" srcOrd="0" destOrd="0" presId="urn:microsoft.com/office/officeart/2008/layout/HorizontalMultiLevelHierarchy"/>
    <dgm:cxn modelId="{A3AB10E0-D9A2-4355-8A8F-B41C31F54AE8}" type="presParOf" srcId="{48EC90BC-DD60-4F96-A02C-199C4B743977}" destId="{3D4F4FF6-F365-44A6-9593-5D748BD36E7E}" srcOrd="1" destOrd="0" presId="urn:microsoft.com/office/officeart/2008/layout/HorizontalMultiLevelHierarchy"/>
    <dgm:cxn modelId="{D9F2F08D-59EB-4992-BA80-AB93087528F5}" type="presParOf" srcId="{612EDA38-96A5-471B-85C2-C6D8109F8795}" destId="{2A61E58E-BB7F-44E8-B4A2-E9E24ADE0620}" srcOrd="2" destOrd="0" presId="urn:microsoft.com/office/officeart/2008/layout/HorizontalMultiLevelHierarchy"/>
    <dgm:cxn modelId="{30F85DBD-9694-480F-BA80-FDDF55829EB9}" type="presParOf" srcId="{2A61E58E-BB7F-44E8-B4A2-E9E24ADE0620}" destId="{F308AE29-BCC7-4E63-AA89-CEEADFC39F1B}" srcOrd="0" destOrd="0" presId="urn:microsoft.com/office/officeart/2008/layout/HorizontalMultiLevelHierarchy"/>
    <dgm:cxn modelId="{A5414165-5F17-4DBB-93A4-A0788DB1169E}" type="presParOf" srcId="{612EDA38-96A5-471B-85C2-C6D8109F8795}" destId="{78B9E180-3149-4DEE-8F64-B6892711FCC6}" srcOrd="3" destOrd="0" presId="urn:microsoft.com/office/officeart/2008/layout/HorizontalMultiLevelHierarchy"/>
    <dgm:cxn modelId="{2FE9DF47-0DFC-4D7B-8CF6-599E65FBF496}" type="presParOf" srcId="{78B9E180-3149-4DEE-8F64-B6892711FCC6}" destId="{2698365E-9403-4C15-8444-F274D5BF8E20}" srcOrd="0" destOrd="0" presId="urn:microsoft.com/office/officeart/2008/layout/HorizontalMultiLevelHierarchy"/>
    <dgm:cxn modelId="{DA951789-1749-4075-A8DD-D757A52C6ABC}" type="presParOf" srcId="{78B9E180-3149-4DEE-8F64-B6892711FCC6}" destId="{DBDBDDCE-B623-45E8-B704-F271175AF3DA}" srcOrd="1" destOrd="0" presId="urn:microsoft.com/office/officeart/2008/layout/HorizontalMultiLevelHierarchy"/>
    <dgm:cxn modelId="{D6AE5D7A-2F65-4B86-89F4-6C3CB5C3E88D}" type="presParOf" srcId="{612EDA38-96A5-471B-85C2-C6D8109F8795}" destId="{94899EEA-7F91-4D29-8877-53798A37469B}" srcOrd="4" destOrd="0" presId="urn:microsoft.com/office/officeart/2008/layout/HorizontalMultiLevelHierarchy"/>
    <dgm:cxn modelId="{415BB179-7044-4E23-A499-316BDAB61C49}" type="presParOf" srcId="{94899EEA-7F91-4D29-8877-53798A37469B}" destId="{8C16FDAA-64E3-41CC-85B7-D771362E59AD}" srcOrd="0" destOrd="0" presId="urn:microsoft.com/office/officeart/2008/layout/HorizontalMultiLevelHierarchy"/>
    <dgm:cxn modelId="{D5976FDE-AA5A-47EB-BFEE-B5B988FD68E3}" type="presParOf" srcId="{612EDA38-96A5-471B-85C2-C6D8109F8795}" destId="{FC0E186F-5F18-4A3A-8665-15AB59F9A0EE}" srcOrd="5" destOrd="0" presId="urn:microsoft.com/office/officeart/2008/layout/HorizontalMultiLevelHierarchy"/>
    <dgm:cxn modelId="{5BD6BA7A-76A9-4B66-8999-04720DFBD978}" type="presParOf" srcId="{FC0E186F-5F18-4A3A-8665-15AB59F9A0EE}" destId="{4A437793-8D54-4490-ADB4-C27FCFDCABEE}" srcOrd="0" destOrd="0" presId="urn:microsoft.com/office/officeart/2008/layout/HorizontalMultiLevelHierarchy"/>
    <dgm:cxn modelId="{0834E8F3-E641-4013-9835-E4D212E6CBBC}" type="presParOf" srcId="{FC0E186F-5F18-4A3A-8665-15AB59F9A0EE}" destId="{874DA2A0-D4CD-4C50-A14C-1F0721026706}" srcOrd="1" destOrd="0" presId="urn:microsoft.com/office/officeart/2008/layout/HorizontalMultiLevelHierarchy"/>
    <dgm:cxn modelId="{834FA9CF-3A5B-4115-BE6A-1495D66D4B8C}" type="presParOf" srcId="{612EDA38-96A5-471B-85C2-C6D8109F8795}" destId="{794042DB-D246-4531-9F67-6CCB896F9BD1}" srcOrd="6" destOrd="0" presId="urn:microsoft.com/office/officeart/2008/layout/HorizontalMultiLevelHierarchy"/>
    <dgm:cxn modelId="{F88B0908-2EA8-48BD-8573-468A9EC46D59}" type="presParOf" srcId="{794042DB-D246-4531-9F67-6CCB896F9BD1}" destId="{477D0EF3-575A-4B54-8E8D-FC7EA4542C03}" srcOrd="0" destOrd="0" presId="urn:microsoft.com/office/officeart/2008/layout/HorizontalMultiLevelHierarchy"/>
    <dgm:cxn modelId="{C7859D73-BB94-44E0-9D6B-4F50C658DFB2}" type="presParOf" srcId="{612EDA38-96A5-471B-85C2-C6D8109F8795}" destId="{EA3B61CF-7A68-4063-A374-CF7387472580}" srcOrd="7" destOrd="0" presId="urn:microsoft.com/office/officeart/2008/layout/HorizontalMultiLevelHierarchy"/>
    <dgm:cxn modelId="{EE1A11C7-3A00-45D6-87D4-08D3D13C7669}" type="presParOf" srcId="{EA3B61CF-7A68-4063-A374-CF7387472580}" destId="{9A4CAFAB-1001-4D50-A7CE-8DD029B10A1A}" srcOrd="0" destOrd="0" presId="urn:microsoft.com/office/officeart/2008/layout/HorizontalMultiLevelHierarchy"/>
    <dgm:cxn modelId="{AB8A7248-AC26-402A-83EA-161FA4AB301E}" type="presParOf" srcId="{EA3B61CF-7A68-4063-A374-CF7387472580}" destId="{6CEBFD97-37E9-47C2-946A-E5FA16944FE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08665D-072D-401A-98F2-9537E1C8830E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865A22-BEDB-4699-94B7-CD6C3F89552D}">
      <dgm:prSet phldrT="[Текст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sz="1800" dirty="0"/>
        </a:p>
      </dgm:t>
    </dgm:pt>
    <dgm:pt modelId="{1167926D-A79A-4B53-A921-99EA6A97636F}" type="parTrans" cxnId="{42A073E1-6DA0-4BAE-938D-3FA0642F79F5}">
      <dgm:prSet/>
      <dgm:spPr/>
      <dgm:t>
        <a:bodyPr/>
        <a:lstStyle/>
        <a:p>
          <a:endParaRPr lang="ru-RU" sz="1600"/>
        </a:p>
      </dgm:t>
    </dgm:pt>
    <dgm:pt modelId="{CB5FD079-91D3-46C8-838A-5E2BE1B11A53}" type="sibTrans" cxnId="{42A073E1-6DA0-4BAE-938D-3FA0642F79F5}">
      <dgm:prSet/>
      <dgm:spPr/>
      <dgm:t>
        <a:bodyPr/>
        <a:lstStyle/>
        <a:p>
          <a:endParaRPr lang="ru-RU" sz="1600"/>
        </a:p>
      </dgm:t>
    </dgm:pt>
    <dgm:pt modelId="{8DC81E32-529F-427E-A09E-92CB78D821AC}">
      <dgm:prSet phldrT="[Текст]" custT="1"/>
      <dgm:spPr/>
      <dgm:t>
        <a:bodyPr/>
        <a:lstStyle/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Devops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инженерия</a:t>
          </a: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Шаблоны проектирования</a:t>
          </a: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Стартаты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и тех </a:t>
          </a:r>
          <a:r>
            <a:rPr lang="ru-RU" sz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предпринимательтсво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Системы виртуализации и контейнеризации</a:t>
          </a: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Системный дизайн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Разработка БД и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web-</a:t>
          </a:r>
          <a:r>
            <a:rPr lang="kk-KZ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сервисов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 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 машинное обучение</a:t>
          </a:r>
          <a:endParaRPr lang="ru-RU" sz="1800" dirty="0"/>
        </a:p>
      </dgm:t>
    </dgm:pt>
    <dgm:pt modelId="{C3897723-57E7-447E-9DD9-7D35C6E4E459}" type="parTrans" cxnId="{DD837D6D-8718-46CC-ACF9-5C8DCDB1E15D}">
      <dgm:prSet/>
      <dgm:spPr/>
      <dgm:t>
        <a:bodyPr/>
        <a:lstStyle/>
        <a:p>
          <a:endParaRPr lang="ru-RU" sz="1600"/>
        </a:p>
      </dgm:t>
    </dgm:pt>
    <dgm:pt modelId="{7A0E89E2-008C-41D0-A23E-D4658515BCD3}" type="sibTrans" cxnId="{DD837D6D-8718-46CC-ACF9-5C8DCDB1E15D}">
      <dgm:prSet/>
      <dgm:spPr/>
      <dgm:t>
        <a:bodyPr/>
        <a:lstStyle/>
        <a:p>
          <a:endParaRPr lang="ru-RU" sz="1600"/>
        </a:p>
      </dgm:t>
    </dgm:pt>
    <dgm:pt modelId="{BE2D015E-25B8-4668-ACA8-D07F8F3C6C49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Бизнес-аналитика и управление ИТ проектами</a:t>
          </a:r>
          <a:endParaRPr lang="ru-RU" sz="1800" dirty="0"/>
        </a:p>
      </dgm:t>
    </dgm:pt>
    <dgm:pt modelId="{15DA09F6-2B0A-42B1-B712-18BA3C5A035B}" type="parTrans" cxnId="{AC595ED9-D79C-4A9E-A9FC-B687DC46197E}">
      <dgm:prSet/>
      <dgm:spPr/>
      <dgm:t>
        <a:bodyPr/>
        <a:lstStyle/>
        <a:p>
          <a:endParaRPr lang="ru-RU" sz="1600"/>
        </a:p>
      </dgm:t>
    </dgm:pt>
    <dgm:pt modelId="{41BBDEAB-B850-4E67-9F73-5BB032745A41}" type="sibTrans" cxnId="{AC595ED9-D79C-4A9E-A9FC-B687DC46197E}">
      <dgm:prSet/>
      <dgm:spPr/>
      <dgm:t>
        <a:bodyPr/>
        <a:lstStyle/>
        <a:p>
          <a:endParaRPr lang="ru-RU" sz="1600"/>
        </a:p>
      </dgm:t>
    </dgm:pt>
    <dgm:pt modelId="{11160348-8D10-4FC0-86DE-3A96F9F01730}">
      <dgm:prSet phldrT="[Текст]" custT="1"/>
      <dgm:spPr/>
      <dgm:t>
        <a:bodyPr/>
        <a:lstStyle/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Визуализация данных и отчетность</a:t>
          </a: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Анализ бизнес-процессов</a:t>
          </a: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Моделирование бизнес-процессов</a:t>
          </a: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Бизнес-моделирование</a:t>
          </a:r>
          <a:endParaRPr lang="en-US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kk-KZ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Автоматизация бизнес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kk-KZ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процессов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Управление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-проектами</a:t>
          </a:r>
        </a:p>
      </dgm:t>
    </dgm:pt>
    <dgm:pt modelId="{2DA5E7C9-35E8-476C-BA57-0FD8D63917FC}" type="parTrans" cxnId="{18085C17-4D8D-4817-B21E-9A52F8C6BD53}">
      <dgm:prSet/>
      <dgm:spPr/>
      <dgm:t>
        <a:bodyPr/>
        <a:lstStyle/>
        <a:p>
          <a:endParaRPr lang="ru-RU" sz="1600"/>
        </a:p>
      </dgm:t>
    </dgm:pt>
    <dgm:pt modelId="{643426BA-867E-4861-9CAB-C8FA2BBA7EE1}" type="sibTrans" cxnId="{18085C17-4D8D-4817-B21E-9A52F8C6BD53}">
      <dgm:prSet/>
      <dgm:spPr/>
      <dgm:t>
        <a:bodyPr/>
        <a:lstStyle/>
        <a:p>
          <a:endParaRPr lang="ru-RU" sz="1600"/>
        </a:p>
      </dgm:t>
    </dgm:pt>
    <dgm:pt modelId="{4553DC59-9F6F-424F-B14B-8EDEA9BC71F7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 ИС</a:t>
          </a:r>
          <a:endParaRPr lang="ru-RU" sz="1800" dirty="0"/>
        </a:p>
      </dgm:t>
    </dgm:pt>
    <dgm:pt modelId="{C4DA073B-82E6-4FEF-A022-9BC74B94636D}" type="parTrans" cxnId="{9153B605-D063-4B61-B690-27E8218F99D0}">
      <dgm:prSet/>
      <dgm:spPr/>
      <dgm:t>
        <a:bodyPr/>
        <a:lstStyle/>
        <a:p>
          <a:endParaRPr lang="ru-RU" sz="1600"/>
        </a:p>
      </dgm:t>
    </dgm:pt>
    <dgm:pt modelId="{2BF823CF-1DEF-4E43-BD78-1012D8A9A4FF}" type="sibTrans" cxnId="{9153B605-D063-4B61-B690-27E8218F99D0}">
      <dgm:prSet/>
      <dgm:spPr/>
      <dgm:t>
        <a:bodyPr/>
        <a:lstStyle/>
        <a:p>
          <a:endParaRPr lang="ru-RU" sz="1600"/>
        </a:p>
      </dgm:t>
    </dgm:pt>
    <dgm:pt modelId="{65861461-8103-42E1-9019-2B9A0BA735B4}">
      <dgm:prSet phldrT="[Текст]" custT="1"/>
      <dgm:spPr/>
      <dgm:t>
        <a:bodyPr/>
        <a:lstStyle/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Архитектура информационных систем</a:t>
          </a:r>
        </a:p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Непрерывная интеграция и развертывание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CI/CD</a:t>
          </a:r>
          <a:endParaRPr lang="ru-RU" sz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rtl="0"/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ИТ аудит и контроль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Технологии цифровой трансформации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Интеграция ИС</a:t>
          </a:r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 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 машинное обучение</a:t>
          </a:r>
        </a:p>
        <a:p>
          <a:pPr rtl="0"/>
          <a:endParaRPr lang="ru-RU" sz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00E963-7C62-452F-88C1-4DA5A2B282B1}" type="parTrans" cxnId="{CA4C1D11-8552-4EF2-8FD2-42EF7AA410A8}">
      <dgm:prSet/>
      <dgm:spPr/>
      <dgm:t>
        <a:bodyPr/>
        <a:lstStyle/>
        <a:p>
          <a:endParaRPr lang="ru-RU" sz="1600"/>
        </a:p>
      </dgm:t>
    </dgm:pt>
    <dgm:pt modelId="{07203F0C-0988-4975-B567-91D18634422F}" type="sibTrans" cxnId="{CA4C1D11-8552-4EF2-8FD2-42EF7AA410A8}">
      <dgm:prSet/>
      <dgm:spPr/>
      <dgm:t>
        <a:bodyPr/>
        <a:lstStyle/>
        <a:p>
          <a:endParaRPr lang="ru-RU" sz="1600"/>
        </a:p>
      </dgm:t>
    </dgm:pt>
    <dgm:pt modelId="{1EFE696C-A12A-4825-872F-F22AF0492490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бизнес-приложений</a:t>
          </a:r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(1C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SAP)</a:t>
          </a:r>
          <a:endParaRPr lang="ru-RU" sz="1800" dirty="0"/>
        </a:p>
      </dgm:t>
    </dgm:pt>
    <dgm:pt modelId="{271A2495-3C54-48A4-84B0-588EDFBA7A63}" type="parTrans" cxnId="{FA8D6F51-FEC2-4DF9-BC31-87FF30A7E748}">
      <dgm:prSet/>
      <dgm:spPr/>
      <dgm:t>
        <a:bodyPr/>
        <a:lstStyle/>
        <a:p>
          <a:endParaRPr lang="ru-RU" sz="1600"/>
        </a:p>
      </dgm:t>
    </dgm:pt>
    <dgm:pt modelId="{A2F157E5-B3D6-4755-9623-6F0283D51F36}" type="sibTrans" cxnId="{FA8D6F51-FEC2-4DF9-BC31-87FF30A7E748}">
      <dgm:prSet/>
      <dgm:spPr/>
      <dgm:t>
        <a:bodyPr/>
        <a:lstStyle/>
        <a:p>
          <a:endParaRPr lang="ru-RU" sz="1600"/>
        </a:p>
      </dgm:t>
    </dgm:pt>
    <dgm:pt modelId="{F035D109-0A59-40A2-AB7D-86A95DD54E17}">
      <dgm:prSet phldrT="[Текст]" custT="1"/>
      <dgm:spPr/>
      <dgm:t>
        <a:bodyPr/>
        <a:lstStyle/>
        <a:p>
          <a:r>
            <a:rPr lang="ru-RU" sz="1200" dirty="0" smtClean="0"/>
            <a:t>- 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Разработка прототипа ИС</a:t>
          </a:r>
        </a:p>
        <a:p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Разработка ИС для автоматизации торговли</a:t>
          </a:r>
        </a:p>
        <a:p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Разработка ИС для учета финансов</a:t>
          </a:r>
        </a:p>
        <a:p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Язык з</a:t>
          </a:r>
          <a:r>
            <a:rPr lang="ru-RU" sz="1200" dirty="0" smtClean="0">
              <a:solidFill>
                <a:srgbClr val="000000"/>
              </a:solidFill>
              <a:latin typeface="Arial" panose="020B0604020202020204" pitchFamily="34" charset="0"/>
            </a:rPr>
            <a:t>апросов и разработка отчетов</a:t>
          </a:r>
        </a:p>
      </dgm:t>
    </dgm:pt>
    <dgm:pt modelId="{EC79E9AE-86F4-4774-99B2-C79B34419D3A}" type="parTrans" cxnId="{6C6F9CA4-58F7-4486-AFD2-D7099B7B0E5C}">
      <dgm:prSet/>
      <dgm:spPr/>
      <dgm:t>
        <a:bodyPr/>
        <a:lstStyle/>
        <a:p>
          <a:endParaRPr lang="ru-RU" sz="1600"/>
        </a:p>
      </dgm:t>
    </dgm:pt>
    <dgm:pt modelId="{D1485730-F731-4E63-81C8-F6B5AA5012FA}" type="sibTrans" cxnId="{6C6F9CA4-58F7-4486-AFD2-D7099B7B0E5C}">
      <dgm:prSet/>
      <dgm:spPr/>
      <dgm:t>
        <a:bodyPr/>
        <a:lstStyle/>
        <a:p>
          <a:endParaRPr lang="ru-RU" sz="1600"/>
        </a:p>
      </dgm:t>
    </dgm:pt>
    <dgm:pt modelId="{D5531846-A8F6-446B-A126-E903D351A8CC}" type="pres">
      <dgm:prSet presAssocID="{1108665D-072D-401A-98F2-9537E1C8830E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EE68644-5B19-44F5-A3A9-2F2FA5FA2634}" type="pres">
      <dgm:prSet presAssocID="{BE865A22-BEDB-4699-94B7-CD6C3F89552D}" presName="parentText1" presStyleLbl="node1" presStyleIdx="0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F1C34-37B9-46DE-B437-27BAC9B3537B}" type="pres">
      <dgm:prSet presAssocID="{BE865A22-BEDB-4699-94B7-CD6C3F89552D}" presName="childText1" presStyleLbl="solidAlignAcc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790C0-26E0-4476-9E1A-77A991617EBC}" type="pres">
      <dgm:prSet presAssocID="{BE2D015E-25B8-4668-ACA8-D07F8F3C6C49}" presName="parentText2" presStyleLbl="node1" presStyleIdx="1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1DA4AC-F4F4-4BA0-AA18-C2D9012292B0}" type="pres">
      <dgm:prSet presAssocID="{BE2D015E-25B8-4668-ACA8-D07F8F3C6C49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578FE-CAE6-44D0-932B-DEE470C95799}" type="pres">
      <dgm:prSet presAssocID="{4553DC59-9F6F-424F-B14B-8EDEA9BC71F7}" presName="parentText3" presStyleLbl="node1" presStyleIdx="2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7BD15-F426-4B66-8AF3-5D93ED28D46C}" type="pres">
      <dgm:prSet presAssocID="{4553DC59-9F6F-424F-B14B-8EDEA9BC71F7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D2F91-C293-4522-87A9-4088EA0D4E31}" type="pres">
      <dgm:prSet presAssocID="{1EFE696C-A12A-4825-872F-F22AF0492490}" presName="parentText4" presStyleLbl="node1" presStyleIdx="3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DC759-B682-4C1F-A41D-B5D2477222DE}" type="pres">
      <dgm:prSet presAssocID="{1EFE696C-A12A-4825-872F-F22AF0492490}" presName="childText4" presStyleLbl="solidAlignAcc1" presStyleIdx="3" presStyleCnt="4" custScaleY="915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B18441-7C36-40B5-ACE8-47783CF5CE98}" type="presOf" srcId="{65861461-8103-42E1-9019-2B9A0BA735B4}" destId="{AAE7BD15-F426-4B66-8AF3-5D93ED28D46C}" srcOrd="0" destOrd="0" presId="urn:microsoft.com/office/officeart/2009/3/layout/IncreasingArrowsProcess"/>
    <dgm:cxn modelId="{CA4C1D11-8552-4EF2-8FD2-42EF7AA410A8}" srcId="{4553DC59-9F6F-424F-B14B-8EDEA9BC71F7}" destId="{65861461-8103-42E1-9019-2B9A0BA735B4}" srcOrd="0" destOrd="0" parTransId="{A800E963-7C62-452F-88C1-4DA5A2B282B1}" sibTransId="{07203F0C-0988-4975-B567-91D18634422F}"/>
    <dgm:cxn modelId="{8F742EC2-E693-4069-BDFF-297523777B06}" type="presOf" srcId="{BE865A22-BEDB-4699-94B7-CD6C3F89552D}" destId="{FEE68644-5B19-44F5-A3A9-2F2FA5FA2634}" srcOrd="0" destOrd="0" presId="urn:microsoft.com/office/officeart/2009/3/layout/IncreasingArrowsProcess"/>
    <dgm:cxn modelId="{D16FA39F-13B7-4516-B79C-4729D1778BBE}" type="presOf" srcId="{F035D109-0A59-40A2-AB7D-86A95DD54E17}" destId="{4C0DC759-B682-4C1F-A41D-B5D2477222DE}" srcOrd="0" destOrd="0" presId="urn:microsoft.com/office/officeart/2009/3/layout/IncreasingArrowsProcess"/>
    <dgm:cxn modelId="{DD837D6D-8718-46CC-ACF9-5C8DCDB1E15D}" srcId="{BE865A22-BEDB-4699-94B7-CD6C3F89552D}" destId="{8DC81E32-529F-427E-A09E-92CB78D821AC}" srcOrd="0" destOrd="0" parTransId="{C3897723-57E7-447E-9DD9-7D35C6E4E459}" sibTransId="{7A0E89E2-008C-41D0-A23E-D4658515BCD3}"/>
    <dgm:cxn modelId="{762C46D4-13EA-4982-89B1-6317CCF3B394}" type="presOf" srcId="{1108665D-072D-401A-98F2-9537E1C8830E}" destId="{D5531846-A8F6-446B-A126-E903D351A8CC}" srcOrd="0" destOrd="0" presId="urn:microsoft.com/office/officeart/2009/3/layout/IncreasingArrowsProcess"/>
    <dgm:cxn modelId="{AC595ED9-D79C-4A9E-A9FC-B687DC46197E}" srcId="{1108665D-072D-401A-98F2-9537E1C8830E}" destId="{BE2D015E-25B8-4668-ACA8-D07F8F3C6C49}" srcOrd="1" destOrd="0" parTransId="{15DA09F6-2B0A-42B1-B712-18BA3C5A035B}" sibTransId="{41BBDEAB-B850-4E67-9F73-5BB032745A41}"/>
    <dgm:cxn modelId="{42A073E1-6DA0-4BAE-938D-3FA0642F79F5}" srcId="{1108665D-072D-401A-98F2-9537E1C8830E}" destId="{BE865A22-BEDB-4699-94B7-CD6C3F89552D}" srcOrd="0" destOrd="0" parTransId="{1167926D-A79A-4B53-A921-99EA6A97636F}" sibTransId="{CB5FD079-91D3-46C8-838A-5E2BE1B11A53}"/>
    <dgm:cxn modelId="{FA8D6F51-FEC2-4DF9-BC31-87FF30A7E748}" srcId="{1108665D-072D-401A-98F2-9537E1C8830E}" destId="{1EFE696C-A12A-4825-872F-F22AF0492490}" srcOrd="3" destOrd="0" parTransId="{271A2495-3C54-48A4-84B0-588EDFBA7A63}" sibTransId="{A2F157E5-B3D6-4755-9623-6F0283D51F36}"/>
    <dgm:cxn modelId="{540D1EDB-B7C6-451D-9FAA-EEE6A4ECA2D5}" type="presOf" srcId="{1EFE696C-A12A-4825-872F-F22AF0492490}" destId="{9BCD2F91-C293-4522-87A9-4088EA0D4E31}" srcOrd="0" destOrd="0" presId="urn:microsoft.com/office/officeart/2009/3/layout/IncreasingArrowsProcess"/>
    <dgm:cxn modelId="{CA88DF35-EF68-4D7A-BF1B-683B404454EE}" type="presOf" srcId="{8DC81E32-529F-427E-A09E-92CB78D821AC}" destId="{13FF1C34-37B9-46DE-B437-27BAC9B3537B}" srcOrd="0" destOrd="0" presId="urn:microsoft.com/office/officeart/2009/3/layout/IncreasingArrowsProcess"/>
    <dgm:cxn modelId="{9153B605-D063-4B61-B690-27E8218F99D0}" srcId="{1108665D-072D-401A-98F2-9537E1C8830E}" destId="{4553DC59-9F6F-424F-B14B-8EDEA9BC71F7}" srcOrd="2" destOrd="0" parTransId="{C4DA073B-82E6-4FEF-A022-9BC74B94636D}" sibTransId="{2BF823CF-1DEF-4E43-BD78-1012D8A9A4FF}"/>
    <dgm:cxn modelId="{8D099C62-6155-4177-B830-240B8B169B4D}" type="presOf" srcId="{4553DC59-9F6F-424F-B14B-8EDEA9BC71F7}" destId="{33C578FE-CAE6-44D0-932B-DEE470C95799}" srcOrd="0" destOrd="0" presId="urn:microsoft.com/office/officeart/2009/3/layout/IncreasingArrowsProcess"/>
    <dgm:cxn modelId="{6C6F9CA4-58F7-4486-AFD2-D7099B7B0E5C}" srcId="{1EFE696C-A12A-4825-872F-F22AF0492490}" destId="{F035D109-0A59-40A2-AB7D-86A95DD54E17}" srcOrd="0" destOrd="0" parTransId="{EC79E9AE-86F4-4774-99B2-C79B34419D3A}" sibTransId="{D1485730-F731-4E63-81C8-F6B5AA5012FA}"/>
    <dgm:cxn modelId="{51224E0D-66EA-4463-AB52-9A3FC330D144}" type="presOf" srcId="{BE2D015E-25B8-4668-ACA8-D07F8F3C6C49}" destId="{2BB790C0-26E0-4476-9E1A-77A991617EBC}" srcOrd="0" destOrd="0" presId="urn:microsoft.com/office/officeart/2009/3/layout/IncreasingArrowsProcess"/>
    <dgm:cxn modelId="{18085C17-4D8D-4817-B21E-9A52F8C6BD53}" srcId="{BE2D015E-25B8-4668-ACA8-D07F8F3C6C49}" destId="{11160348-8D10-4FC0-86DE-3A96F9F01730}" srcOrd="0" destOrd="0" parTransId="{2DA5E7C9-35E8-476C-BA57-0FD8D63917FC}" sibTransId="{643426BA-867E-4861-9CAB-C8FA2BBA7EE1}"/>
    <dgm:cxn modelId="{5A1B3378-32F0-4F11-A3A4-744C8C7B1E8B}" type="presOf" srcId="{11160348-8D10-4FC0-86DE-3A96F9F01730}" destId="{C91DA4AC-F4F4-4BA0-AA18-C2D9012292B0}" srcOrd="0" destOrd="0" presId="urn:microsoft.com/office/officeart/2009/3/layout/IncreasingArrowsProcess"/>
    <dgm:cxn modelId="{A6464963-E586-4012-B2ED-16CC2947FC65}" type="presParOf" srcId="{D5531846-A8F6-446B-A126-E903D351A8CC}" destId="{FEE68644-5B19-44F5-A3A9-2F2FA5FA2634}" srcOrd="0" destOrd="0" presId="urn:microsoft.com/office/officeart/2009/3/layout/IncreasingArrowsProcess"/>
    <dgm:cxn modelId="{0F8F4B57-C877-4101-9C1C-744E82F0DDF1}" type="presParOf" srcId="{D5531846-A8F6-446B-A126-E903D351A8CC}" destId="{13FF1C34-37B9-46DE-B437-27BAC9B3537B}" srcOrd="1" destOrd="0" presId="urn:microsoft.com/office/officeart/2009/3/layout/IncreasingArrowsProcess"/>
    <dgm:cxn modelId="{91110BC2-489B-4EBA-A657-C5D9955D887A}" type="presParOf" srcId="{D5531846-A8F6-446B-A126-E903D351A8CC}" destId="{2BB790C0-26E0-4476-9E1A-77A991617EBC}" srcOrd="2" destOrd="0" presId="urn:microsoft.com/office/officeart/2009/3/layout/IncreasingArrowsProcess"/>
    <dgm:cxn modelId="{FCB51779-988F-49A4-BCDB-2CD6F7623571}" type="presParOf" srcId="{D5531846-A8F6-446B-A126-E903D351A8CC}" destId="{C91DA4AC-F4F4-4BA0-AA18-C2D9012292B0}" srcOrd="3" destOrd="0" presId="urn:microsoft.com/office/officeart/2009/3/layout/IncreasingArrowsProcess"/>
    <dgm:cxn modelId="{C93E7638-2B13-443F-89C4-0A809CEFBF77}" type="presParOf" srcId="{D5531846-A8F6-446B-A126-E903D351A8CC}" destId="{33C578FE-CAE6-44D0-932B-DEE470C95799}" srcOrd="4" destOrd="0" presId="urn:microsoft.com/office/officeart/2009/3/layout/IncreasingArrowsProcess"/>
    <dgm:cxn modelId="{6057EFC2-A963-4157-B6A2-4B06648E87DB}" type="presParOf" srcId="{D5531846-A8F6-446B-A126-E903D351A8CC}" destId="{AAE7BD15-F426-4B66-8AF3-5D93ED28D46C}" srcOrd="5" destOrd="0" presId="urn:microsoft.com/office/officeart/2009/3/layout/IncreasingArrowsProcess"/>
    <dgm:cxn modelId="{5D0FFC1F-C6A9-4119-8F91-0436A95ECFBC}" type="presParOf" srcId="{D5531846-A8F6-446B-A126-E903D351A8CC}" destId="{9BCD2F91-C293-4522-87A9-4088EA0D4E31}" srcOrd="6" destOrd="0" presId="urn:microsoft.com/office/officeart/2009/3/layout/IncreasingArrowsProcess"/>
    <dgm:cxn modelId="{F5966980-1F76-49A6-968B-5DEEAD093E59}" type="presParOf" srcId="{D5531846-A8F6-446B-A126-E903D351A8CC}" destId="{4C0DC759-B682-4C1F-A41D-B5D2477222DE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E5CA6-6038-48E0-81A2-0E5307D9BBEB}">
      <dsp:nvSpPr>
        <dsp:cNvPr id="0" name=""/>
        <dsp:cNvSpPr/>
      </dsp:nvSpPr>
      <dsp:spPr>
        <a:xfrm>
          <a:off x="0" y="443970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1E116-0E92-4CC4-80E5-735989EAABF3}">
      <dsp:nvSpPr>
        <dsp:cNvPr id="0" name=""/>
        <dsp:cNvSpPr/>
      </dsp:nvSpPr>
      <dsp:spPr>
        <a:xfrm>
          <a:off x="590012" y="356092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Реализация образовательных программ </a:t>
          </a:r>
          <a:r>
            <a:rPr lang="ru-RU" sz="1400" kern="1200" dirty="0" err="1" smtClean="0"/>
            <a:t>бакалавриата</a:t>
          </a:r>
          <a:r>
            <a:rPr lang="ru-RU" sz="1400" kern="1200" dirty="0" smtClean="0"/>
            <a:t>, магистратуры и докторантуры в области проектирования, разработки и управления информационными системами.</a:t>
          </a:r>
          <a:endParaRPr lang="ru-RU" sz="1400" kern="1200" dirty="0"/>
        </a:p>
      </dsp:txBody>
      <dsp:txXfrm>
        <a:off x="619993" y="386073"/>
        <a:ext cx="10785317" cy="554203"/>
      </dsp:txXfrm>
    </dsp:sp>
    <dsp:sp modelId="{D7A42C4E-E393-42D3-BB93-F94B6F91AE32}">
      <dsp:nvSpPr>
        <dsp:cNvPr id="0" name=""/>
        <dsp:cNvSpPr/>
      </dsp:nvSpPr>
      <dsp:spPr>
        <a:xfrm>
          <a:off x="0" y="1137335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0FA3D-32F6-41F4-8592-8C358A3EA3EE}">
      <dsp:nvSpPr>
        <dsp:cNvPr id="0" name=""/>
        <dsp:cNvSpPr/>
      </dsp:nvSpPr>
      <dsp:spPr>
        <a:xfrm>
          <a:off x="590012" y="1049457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Проведение исследований в сфере искусственного интеллекта (AI), Big Data, цифровых платформ, интеллектуальной аналитики и автоматизации бизнес-процессов.</a:t>
          </a:r>
          <a:endParaRPr lang="ru-RU" sz="1400" kern="1200" dirty="0" smtClean="0"/>
        </a:p>
      </dsp:txBody>
      <dsp:txXfrm>
        <a:off x="619993" y="1079438"/>
        <a:ext cx="10785317" cy="554203"/>
      </dsp:txXfrm>
    </dsp:sp>
    <dsp:sp modelId="{F351697B-5374-4BA7-8962-BCBADA345E93}">
      <dsp:nvSpPr>
        <dsp:cNvPr id="0" name=""/>
        <dsp:cNvSpPr/>
      </dsp:nvSpPr>
      <dsp:spPr>
        <a:xfrm>
          <a:off x="0" y="1830700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11E9D-3F4A-41EF-BD53-E25921B22BD4}">
      <dsp:nvSpPr>
        <dsp:cNvPr id="0" name=""/>
        <dsp:cNvSpPr/>
      </dsp:nvSpPr>
      <dsp:spPr>
        <a:xfrm>
          <a:off x="590012" y="1742822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Партнёрство с IT-компаниями и промышленными предприятиями для реализации дуального обучения, проектной подготовки и прикладных разработок.</a:t>
          </a:r>
          <a:endParaRPr lang="ru-RU" sz="1400" kern="1200" dirty="0" smtClean="0"/>
        </a:p>
      </dsp:txBody>
      <dsp:txXfrm>
        <a:off x="619993" y="1772803"/>
        <a:ext cx="10785317" cy="554203"/>
      </dsp:txXfrm>
    </dsp:sp>
    <dsp:sp modelId="{CAC0A7A7-50BA-4E84-A12E-732B69AF285D}">
      <dsp:nvSpPr>
        <dsp:cNvPr id="0" name=""/>
        <dsp:cNvSpPr/>
      </dsp:nvSpPr>
      <dsp:spPr>
        <a:xfrm>
          <a:off x="0" y="2524066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7A8BD-F4CD-4FAE-88A4-A66D1AA50E85}">
      <dsp:nvSpPr>
        <dsp:cNvPr id="0" name=""/>
        <dsp:cNvSpPr/>
      </dsp:nvSpPr>
      <dsp:spPr>
        <a:xfrm>
          <a:off x="590012" y="2436188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Расширение академической мобильности, участие в международных проектах и развитие англоязычных программ.</a:t>
          </a:r>
          <a:endParaRPr lang="ru-RU" sz="1400" kern="1200" dirty="0" smtClean="0"/>
        </a:p>
      </dsp:txBody>
      <dsp:txXfrm>
        <a:off x="619993" y="2466169"/>
        <a:ext cx="10785317" cy="554203"/>
      </dsp:txXfrm>
    </dsp:sp>
    <dsp:sp modelId="{61F5A60B-7F38-404B-AC69-FCD2E47BB11B}">
      <dsp:nvSpPr>
        <dsp:cNvPr id="0" name=""/>
        <dsp:cNvSpPr/>
      </dsp:nvSpPr>
      <dsp:spPr>
        <a:xfrm>
          <a:off x="0" y="3217431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AB4E2-0BDC-4E39-B6A0-A2020CED785B}">
      <dsp:nvSpPr>
        <dsp:cNvPr id="0" name=""/>
        <dsp:cNvSpPr/>
      </dsp:nvSpPr>
      <dsp:spPr>
        <a:xfrm>
          <a:off x="590012" y="3129553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Формирование практических компетенций, подготовка к международной профессиональной сертификации и содействие трудоустройству выпускников.</a:t>
          </a:r>
          <a:endParaRPr lang="ru-RU" sz="1400" kern="1200" dirty="0" smtClean="0"/>
        </a:p>
      </dsp:txBody>
      <dsp:txXfrm>
        <a:off x="619993" y="3159534"/>
        <a:ext cx="10785317" cy="554203"/>
      </dsp:txXfrm>
    </dsp:sp>
    <dsp:sp modelId="{43BF8425-2C1F-4A71-8407-3E255254826C}">
      <dsp:nvSpPr>
        <dsp:cNvPr id="0" name=""/>
        <dsp:cNvSpPr/>
      </dsp:nvSpPr>
      <dsp:spPr>
        <a:xfrm>
          <a:off x="0" y="3910796"/>
          <a:ext cx="11811785" cy="12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F817E5-4A38-492B-A3DB-940907A91F3E}">
      <dsp:nvSpPr>
        <dsp:cNvPr id="0" name=""/>
        <dsp:cNvSpPr/>
      </dsp:nvSpPr>
      <dsp:spPr>
        <a:xfrm>
          <a:off x="590012" y="3822918"/>
          <a:ext cx="10845279" cy="61416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520" tIns="0" rIns="3125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Поддержка стартап-инициатив, цифрового предпринимательства и коммерциализации научных разработок.</a:t>
          </a:r>
          <a:endParaRPr lang="ru-RU" sz="1400" kern="1200" dirty="0"/>
        </a:p>
      </dsp:txBody>
      <dsp:txXfrm>
        <a:off x="619993" y="3852899"/>
        <a:ext cx="10785317" cy="554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CF2B3-BC42-4A02-A43B-269E9E70F3C7}">
      <dsp:nvSpPr>
        <dsp:cNvPr id="0" name=""/>
        <dsp:cNvSpPr/>
      </dsp:nvSpPr>
      <dsp:spPr>
        <a:xfrm>
          <a:off x="3776010" y="0"/>
          <a:ext cx="5616608" cy="1305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Информационные системы (4 года)</a:t>
          </a:r>
          <a:endParaRPr lang="ru-RU" sz="1800" kern="1200" dirty="0"/>
        </a:p>
      </dsp:txBody>
      <dsp:txXfrm>
        <a:off x="3776010" y="163132"/>
        <a:ext cx="5127212" cy="978793"/>
      </dsp:txXfrm>
    </dsp:sp>
    <dsp:sp modelId="{76CCAC35-9985-448C-90A8-CA3AEC55A0C6}">
      <dsp:nvSpPr>
        <dsp:cNvPr id="0" name=""/>
        <dsp:cNvSpPr/>
      </dsp:nvSpPr>
      <dsp:spPr>
        <a:xfrm>
          <a:off x="13544" y="0"/>
          <a:ext cx="3762465" cy="130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/>
            <a:t>Бакалавриат</a:t>
          </a:r>
          <a:endParaRPr lang="ru-RU" sz="3200" kern="1200" dirty="0"/>
        </a:p>
      </dsp:txBody>
      <dsp:txXfrm>
        <a:off x="77252" y="63708"/>
        <a:ext cx="3635049" cy="1177641"/>
      </dsp:txXfrm>
    </dsp:sp>
    <dsp:sp modelId="{2CA61552-D803-4BB0-9411-53F9CCF958A3}">
      <dsp:nvSpPr>
        <dsp:cNvPr id="0" name=""/>
        <dsp:cNvSpPr/>
      </dsp:nvSpPr>
      <dsp:spPr>
        <a:xfrm>
          <a:off x="3762465" y="1435563"/>
          <a:ext cx="5643698" cy="1305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of information systems</a:t>
          </a:r>
          <a:r>
            <a:rPr lang="ru-RU" sz="1800" kern="1200" dirty="0" smtClean="0"/>
            <a:t> (2 года)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of information systems</a:t>
          </a:r>
          <a:r>
            <a:rPr lang="ru-RU" sz="1800" kern="1200" dirty="0" smtClean="0"/>
            <a:t> (1.5 года)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of information systems</a:t>
          </a:r>
          <a:r>
            <a:rPr lang="ru-RU" sz="1800" kern="1200" dirty="0" smtClean="0"/>
            <a:t> (1 год)</a:t>
          </a:r>
          <a:endParaRPr lang="ru-RU" sz="1800" kern="1200" dirty="0"/>
        </a:p>
      </dsp:txBody>
      <dsp:txXfrm>
        <a:off x="3762465" y="1598695"/>
        <a:ext cx="5154302" cy="978793"/>
      </dsp:txXfrm>
    </dsp:sp>
    <dsp:sp modelId="{9CDBFADC-6ECD-4562-B10E-D043D338C3D2}">
      <dsp:nvSpPr>
        <dsp:cNvPr id="0" name=""/>
        <dsp:cNvSpPr/>
      </dsp:nvSpPr>
      <dsp:spPr>
        <a:xfrm>
          <a:off x="0" y="1435563"/>
          <a:ext cx="3762465" cy="130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Магистратура</a:t>
          </a:r>
          <a:endParaRPr lang="ru-RU" sz="3200" kern="1200" dirty="0"/>
        </a:p>
      </dsp:txBody>
      <dsp:txXfrm>
        <a:off x="63708" y="1499271"/>
        <a:ext cx="3635049" cy="1177641"/>
      </dsp:txXfrm>
    </dsp:sp>
    <dsp:sp modelId="{151CFA7E-EF8B-4479-870E-3FD20AEC09DE}">
      <dsp:nvSpPr>
        <dsp:cNvPr id="0" name=""/>
        <dsp:cNvSpPr/>
      </dsp:nvSpPr>
      <dsp:spPr>
        <a:xfrm>
          <a:off x="3762465" y="2871126"/>
          <a:ext cx="5643698" cy="1305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Management information systems</a:t>
          </a:r>
          <a:r>
            <a:rPr lang="ru-RU" sz="1800" kern="1200" dirty="0" smtClean="0"/>
            <a:t> (3 года)</a:t>
          </a:r>
          <a:r>
            <a:rPr lang="en-US" sz="1800" kern="1200" dirty="0" smtClean="0"/>
            <a:t> </a:t>
          </a:r>
          <a:endParaRPr lang="ru-RU" sz="1800" kern="1200" dirty="0"/>
        </a:p>
      </dsp:txBody>
      <dsp:txXfrm>
        <a:off x="3762465" y="3034258"/>
        <a:ext cx="5154302" cy="978793"/>
      </dsp:txXfrm>
    </dsp:sp>
    <dsp:sp modelId="{14C5F385-3BA2-4200-BF6A-401912E794DD}">
      <dsp:nvSpPr>
        <dsp:cNvPr id="0" name=""/>
        <dsp:cNvSpPr/>
      </dsp:nvSpPr>
      <dsp:spPr>
        <a:xfrm>
          <a:off x="0" y="2871126"/>
          <a:ext cx="3762465" cy="130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PhD </a:t>
          </a:r>
          <a:r>
            <a:rPr lang="ru-RU" sz="3200" kern="1200" dirty="0" smtClean="0"/>
            <a:t>докторантура</a:t>
          </a:r>
          <a:endParaRPr lang="ru-RU" sz="3200" kern="1200" dirty="0"/>
        </a:p>
      </dsp:txBody>
      <dsp:txXfrm>
        <a:off x="63708" y="2934834"/>
        <a:ext cx="3635049" cy="11776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42DB-D246-4531-9F67-6CCB896F9BD1}">
      <dsp:nvSpPr>
        <dsp:cNvPr id="0" name=""/>
        <dsp:cNvSpPr/>
      </dsp:nvSpPr>
      <dsp:spPr>
        <a:xfrm>
          <a:off x="2092128" y="1660464"/>
          <a:ext cx="413920" cy="1183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960" y="0"/>
              </a:lnTo>
              <a:lnTo>
                <a:pt x="206960" y="1183080"/>
              </a:lnTo>
              <a:lnTo>
                <a:pt x="413920" y="118308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67754" y="2220669"/>
        <a:ext cx="62669" cy="62669"/>
      </dsp:txXfrm>
    </dsp:sp>
    <dsp:sp modelId="{94899EEA-7F91-4D29-8877-53798A37469B}">
      <dsp:nvSpPr>
        <dsp:cNvPr id="0" name=""/>
        <dsp:cNvSpPr/>
      </dsp:nvSpPr>
      <dsp:spPr>
        <a:xfrm>
          <a:off x="2092128" y="1660464"/>
          <a:ext cx="413920" cy="394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6960" y="0"/>
              </a:lnTo>
              <a:lnTo>
                <a:pt x="206960" y="394360"/>
              </a:lnTo>
              <a:lnTo>
                <a:pt x="413920" y="39436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84796" y="1843351"/>
        <a:ext cx="28585" cy="28585"/>
      </dsp:txXfrm>
    </dsp:sp>
    <dsp:sp modelId="{2A61E58E-BB7F-44E8-B4A2-E9E24ADE0620}">
      <dsp:nvSpPr>
        <dsp:cNvPr id="0" name=""/>
        <dsp:cNvSpPr/>
      </dsp:nvSpPr>
      <dsp:spPr>
        <a:xfrm>
          <a:off x="2092128" y="1266103"/>
          <a:ext cx="413920" cy="394360"/>
        </a:xfrm>
        <a:custGeom>
          <a:avLst/>
          <a:gdLst/>
          <a:ahLst/>
          <a:cxnLst/>
          <a:rect l="0" t="0" r="0" b="0"/>
          <a:pathLst>
            <a:path>
              <a:moveTo>
                <a:pt x="0" y="394360"/>
              </a:moveTo>
              <a:lnTo>
                <a:pt x="206960" y="394360"/>
              </a:lnTo>
              <a:lnTo>
                <a:pt x="206960" y="0"/>
              </a:lnTo>
              <a:lnTo>
                <a:pt x="413920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84796" y="1448991"/>
        <a:ext cx="28585" cy="28585"/>
      </dsp:txXfrm>
    </dsp:sp>
    <dsp:sp modelId="{4664EB42-DAE4-4F39-9B93-EAA4B0F259F4}">
      <dsp:nvSpPr>
        <dsp:cNvPr id="0" name=""/>
        <dsp:cNvSpPr/>
      </dsp:nvSpPr>
      <dsp:spPr>
        <a:xfrm>
          <a:off x="2092128" y="477383"/>
          <a:ext cx="413920" cy="1183080"/>
        </a:xfrm>
        <a:custGeom>
          <a:avLst/>
          <a:gdLst/>
          <a:ahLst/>
          <a:cxnLst/>
          <a:rect l="0" t="0" r="0" b="0"/>
          <a:pathLst>
            <a:path>
              <a:moveTo>
                <a:pt x="0" y="1183080"/>
              </a:moveTo>
              <a:lnTo>
                <a:pt x="206960" y="1183080"/>
              </a:lnTo>
              <a:lnTo>
                <a:pt x="206960" y="0"/>
              </a:lnTo>
              <a:lnTo>
                <a:pt x="413920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67754" y="1037588"/>
        <a:ext cx="62669" cy="62669"/>
      </dsp:txXfrm>
    </dsp:sp>
    <dsp:sp modelId="{CFF7C5DD-0BD4-4F7B-812C-33E76F1A4CAF}">
      <dsp:nvSpPr>
        <dsp:cNvPr id="0" name=""/>
        <dsp:cNvSpPr/>
      </dsp:nvSpPr>
      <dsp:spPr>
        <a:xfrm rot="16200000">
          <a:off x="116176" y="1344975"/>
          <a:ext cx="3320928" cy="63097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Информационные системы</a:t>
          </a:r>
          <a:endParaRPr lang="ru-RU" sz="2200" kern="1200" dirty="0"/>
        </a:p>
      </dsp:txBody>
      <dsp:txXfrm>
        <a:off x="116176" y="1344975"/>
        <a:ext cx="3320928" cy="630976"/>
      </dsp:txXfrm>
    </dsp:sp>
    <dsp:sp modelId="{EC078E75-4DF8-4249-89A4-191237D38516}">
      <dsp:nvSpPr>
        <dsp:cNvPr id="0" name=""/>
        <dsp:cNvSpPr/>
      </dsp:nvSpPr>
      <dsp:spPr>
        <a:xfrm>
          <a:off x="2506049" y="161895"/>
          <a:ext cx="8107811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sz="1800" kern="1200" dirty="0"/>
        </a:p>
      </dsp:txBody>
      <dsp:txXfrm>
        <a:off x="2506049" y="161895"/>
        <a:ext cx="8107811" cy="630976"/>
      </dsp:txXfrm>
    </dsp:sp>
    <dsp:sp modelId="{2698365E-9403-4C15-8444-F274D5BF8E20}">
      <dsp:nvSpPr>
        <dsp:cNvPr id="0" name=""/>
        <dsp:cNvSpPr/>
      </dsp:nvSpPr>
      <dsp:spPr>
        <a:xfrm>
          <a:off x="2506049" y="950615"/>
          <a:ext cx="8153136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Бизнес-аналитика и управление ИТ проектами</a:t>
          </a:r>
        </a:p>
      </dsp:txBody>
      <dsp:txXfrm>
        <a:off x="2506049" y="950615"/>
        <a:ext cx="8153136" cy="630976"/>
      </dsp:txXfrm>
    </dsp:sp>
    <dsp:sp modelId="{4A437793-8D54-4490-ADB4-C27FCFDCABEE}">
      <dsp:nvSpPr>
        <dsp:cNvPr id="0" name=""/>
        <dsp:cNvSpPr/>
      </dsp:nvSpPr>
      <dsp:spPr>
        <a:xfrm>
          <a:off x="2506049" y="1739336"/>
          <a:ext cx="8153136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 ИС</a:t>
          </a:r>
          <a:endParaRPr lang="en-US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049" y="1739336"/>
        <a:ext cx="8153136" cy="630976"/>
      </dsp:txXfrm>
    </dsp:sp>
    <dsp:sp modelId="{9A4CAFAB-1001-4D50-A7CE-8DD029B10A1A}">
      <dsp:nvSpPr>
        <dsp:cNvPr id="0" name=""/>
        <dsp:cNvSpPr/>
      </dsp:nvSpPr>
      <dsp:spPr>
        <a:xfrm>
          <a:off x="2506049" y="2528056"/>
          <a:ext cx="8153136" cy="63097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бизнес-приложений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049" y="2528056"/>
        <a:ext cx="8153136" cy="6309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68644-5B19-44F5-A3A9-2F2FA5FA2634}">
      <dsp:nvSpPr>
        <dsp:cNvPr id="0" name=""/>
        <dsp:cNvSpPr/>
      </dsp:nvSpPr>
      <dsp:spPr>
        <a:xfrm>
          <a:off x="1403739" y="103016"/>
          <a:ext cx="9983488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DevOps</a:t>
          </a:r>
          <a:endParaRPr lang="ru-RU" sz="1800" kern="1200" dirty="0"/>
        </a:p>
      </dsp:txBody>
      <dsp:txXfrm>
        <a:off x="1403739" y="466377"/>
        <a:ext cx="9620127" cy="726723"/>
      </dsp:txXfrm>
    </dsp:sp>
    <dsp:sp modelId="{13FF1C34-37B9-46DE-B437-27BAC9B3537B}">
      <dsp:nvSpPr>
        <dsp:cNvPr id="0" name=""/>
        <dsp:cNvSpPr/>
      </dsp:nvSpPr>
      <dsp:spPr>
        <a:xfrm>
          <a:off x="1403739" y="1226204"/>
          <a:ext cx="2301194" cy="2688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Devops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инженерия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Шаблоны проектирования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Стартаты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и тех </a:t>
          </a:r>
          <a:r>
            <a:rPr lang="ru-RU" sz="1200" kern="1200" dirty="0" err="1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предпринимательтсво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Системы виртуализации и контейнеризации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Системный дизайн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Разработка БД и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web-</a:t>
          </a:r>
          <a:r>
            <a:rPr lang="kk-KZ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сервисов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 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 машинное обучение</a:t>
          </a:r>
          <a:endParaRPr lang="ru-RU" sz="1800" kern="1200" dirty="0"/>
        </a:p>
      </dsp:txBody>
      <dsp:txXfrm>
        <a:off x="1403739" y="1226204"/>
        <a:ext cx="2301194" cy="2688437"/>
      </dsp:txXfrm>
    </dsp:sp>
    <dsp:sp modelId="{2BB790C0-26E0-4476-9E1A-77A991617EBC}">
      <dsp:nvSpPr>
        <dsp:cNvPr id="0" name=""/>
        <dsp:cNvSpPr/>
      </dsp:nvSpPr>
      <dsp:spPr>
        <a:xfrm>
          <a:off x="3704933" y="587326"/>
          <a:ext cx="7682294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Бизнес-аналитика и управление ИТ проектами</a:t>
          </a:r>
          <a:endParaRPr lang="ru-RU" sz="1800" kern="1200" dirty="0"/>
        </a:p>
      </dsp:txBody>
      <dsp:txXfrm>
        <a:off x="3704933" y="950687"/>
        <a:ext cx="7318933" cy="726723"/>
      </dsp:txXfrm>
    </dsp:sp>
    <dsp:sp modelId="{C91DA4AC-F4F4-4BA0-AA18-C2D9012292B0}">
      <dsp:nvSpPr>
        <dsp:cNvPr id="0" name=""/>
        <dsp:cNvSpPr/>
      </dsp:nvSpPr>
      <dsp:spPr>
        <a:xfrm>
          <a:off x="3704933" y="1710514"/>
          <a:ext cx="2301194" cy="26199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Визуализация данных и отчетность</a:t>
          </a: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Анализ бизнес-процессов</a:t>
          </a: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Моделирование бизнес-процессов</a:t>
          </a: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Бизнес-моделирование</a:t>
          </a:r>
          <a:endParaRPr lang="en-US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533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kk-KZ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Автоматизация бизнес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kk-KZ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процессов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Управление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IT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-проектами</a:t>
          </a:r>
        </a:p>
      </dsp:txBody>
      <dsp:txXfrm>
        <a:off x="3704933" y="1710514"/>
        <a:ext cx="2301194" cy="2619912"/>
      </dsp:txXfrm>
    </dsp:sp>
    <dsp:sp modelId="{33C578FE-CAE6-44D0-932B-DEE470C95799}">
      <dsp:nvSpPr>
        <dsp:cNvPr id="0" name=""/>
        <dsp:cNvSpPr/>
      </dsp:nvSpPr>
      <dsp:spPr>
        <a:xfrm>
          <a:off x="6006127" y="1071637"/>
          <a:ext cx="5381100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Архитектура ИС</a:t>
          </a:r>
          <a:endParaRPr lang="ru-RU" sz="1800" kern="1200" dirty="0"/>
        </a:p>
      </dsp:txBody>
      <dsp:txXfrm>
        <a:off x="6006127" y="1434998"/>
        <a:ext cx="5017739" cy="726723"/>
      </dsp:txXfrm>
    </dsp:sp>
    <dsp:sp modelId="{AAE7BD15-F426-4B66-8AF3-5D93ED28D46C}">
      <dsp:nvSpPr>
        <dsp:cNvPr id="0" name=""/>
        <dsp:cNvSpPr/>
      </dsp:nvSpPr>
      <dsp:spPr>
        <a:xfrm>
          <a:off x="6006127" y="2194824"/>
          <a:ext cx="2301194" cy="26374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Архитектура информационных систем</a:t>
          </a:r>
        </a:p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Непрерывная интеграция и развертывание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CI/CD</a:t>
          </a:r>
          <a:endParaRPr lang="ru-RU" sz="1200" kern="1200" dirty="0" smtClean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 rtl="0">
            <a:spcBef>
              <a:spcPct val="0"/>
            </a:spcBef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ИТ аудит и контроль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Технологии цифровой трансформации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Интеграция ИС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AI 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и машинное обучение</a:t>
          </a:r>
        </a:p>
        <a:p>
          <a:pPr algn="l" rtl="0">
            <a:spcBef>
              <a:spcPct val="0"/>
            </a:spcBef>
          </a:pPr>
          <a:endParaRPr lang="ru-RU" sz="1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06127" y="2194824"/>
        <a:ext cx="2301194" cy="2637429"/>
      </dsp:txXfrm>
    </dsp:sp>
    <dsp:sp modelId="{9BCD2F91-C293-4522-87A9-4088EA0D4E31}">
      <dsp:nvSpPr>
        <dsp:cNvPr id="0" name=""/>
        <dsp:cNvSpPr/>
      </dsp:nvSpPr>
      <dsp:spPr>
        <a:xfrm>
          <a:off x="8307321" y="1555947"/>
          <a:ext cx="3079906" cy="145344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3073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бизнес-приложений</a:t>
          </a: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(1C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SAP)</a:t>
          </a:r>
          <a:endParaRPr lang="ru-RU" sz="1800" kern="1200" dirty="0"/>
        </a:p>
      </dsp:txBody>
      <dsp:txXfrm>
        <a:off x="8307321" y="1919308"/>
        <a:ext cx="2716545" cy="726723"/>
      </dsp:txXfrm>
    </dsp:sp>
    <dsp:sp modelId="{4C0DC759-B682-4C1F-A41D-B5D2477222DE}">
      <dsp:nvSpPr>
        <dsp:cNvPr id="0" name=""/>
        <dsp:cNvSpPr/>
      </dsp:nvSpPr>
      <dsp:spPr>
        <a:xfrm>
          <a:off x="8307321" y="2792085"/>
          <a:ext cx="2322159" cy="2442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- 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Разработка прототипа ИС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Разработка ИС для автоматизации торговли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Разработка ИС для учета финансов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Язык з</a:t>
          </a:r>
          <a:r>
            <a:rPr lang="ru-RU" sz="1200" kern="1200" dirty="0" smtClean="0">
              <a:solidFill>
                <a:srgbClr val="000000"/>
              </a:solidFill>
              <a:latin typeface="Arial" panose="020B0604020202020204" pitchFamily="34" charset="0"/>
            </a:rPr>
            <a:t>апросов и разработка отчетов</a:t>
          </a:r>
        </a:p>
      </dsp:txBody>
      <dsp:txXfrm>
        <a:off x="8307321" y="2792085"/>
        <a:ext cx="2322159" cy="2442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3E667-9D65-44F2-988A-E1D33D8B4724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112AB-AE0F-4683-8811-80371ED6A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29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112AB-AE0F-4683-8811-80371ED6A65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35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en-KZ" smtClean="0"/>
              <a:t>12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2830618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1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9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51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en-KZ" smtClean="0"/>
              <a:t>17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1080697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en-KZ" smtClean="0"/>
              <a:t>19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865476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en-KZ" smtClean="0"/>
              <a:t>20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1141992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3400D-3DF5-974E-A112-752C3E0A3A07}" type="slidenum">
              <a:rPr lang="en-KZ" smtClean="0"/>
              <a:t>22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2258590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9bc98276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9bc98276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98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581" y="1122279"/>
            <a:ext cx="9144840" cy="2387364"/>
          </a:xfrm>
        </p:spPr>
        <p:txBody>
          <a:bodyPr anchor="b"/>
          <a:lstStyle>
            <a:lvl1pPr algn="ctr">
              <a:defRPr sz="634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581" y="3602047"/>
            <a:ext cx="9144840" cy="1656538"/>
          </a:xfrm>
        </p:spPr>
        <p:txBody>
          <a:bodyPr/>
          <a:lstStyle>
            <a:lvl1pPr marL="0" indent="0" algn="ctr">
              <a:buNone/>
              <a:defRPr sz="2539"/>
            </a:lvl1pPr>
            <a:lvl2pPr marL="483763" indent="0" algn="ctr">
              <a:buNone/>
              <a:defRPr sz="2116"/>
            </a:lvl2pPr>
            <a:lvl3pPr marL="967527" indent="0" algn="ctr">
              <a:buNone/>
              <a:defRPr sz="1905"/>
            </a:lvl3pPr>
            <a:lvl4pPr marL="1451290" indent="0" algn="ctr">
              <a:buNone/>
              <a:defRPr sz="1693"/>
            </a:lvl4pPr>
            <a:lvl5pPr marL="1935053" indent="0" algn="ctr">
              <a:buNone/>
              <a:defRPr sz="1693"/>
            </a:lvl5pPr>
            <a:lvl6pPr marL="2418817" indent="0" algn="ctr">
              <a:buNone/>
              <a:defRPr sz="1693"/>
            </a:lvl6pPr>
            <a:lvl7pPr marL="2902580" indent="0" algn="ctr">
              <a:buNone/>
              <a:defRPr sz="1693"/>
            </a:lvl7pPr>
            <a:lvl8pPr marL="3386343" indent="0" algn="ctr">
              <a:buNone/>
              <a:defRPr sz="1693"/>
            </a:lvl8pPr>
            <a:lvl9pPr marL="3870107" indent="0" algn="ctr">
              <a:buNone/>
              <a:defRPr sz="1693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866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14843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502" y="1710300"/>
            <a:ext cx="10515558" cy="2852740"/>
          </a:xfrm>
        </p:spPr>
        <p:txBody>
          <a:bodyPr anchor="b"/>
          <a:lstStyle>
            <a:lvl1pPr>
              <a:defRPr sz="634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502" y="4589921"/>
            <a:ext cx="10515558" cy="1500293"/>
          </a:xfrm>
        </p:spPr>
        <p:txBody>
          <a:bodyPr/>
          <a:lstStyle>
            <a:lvl1pPr marL="0" indent="0">
              <a:buNone/>
              <a:defRPr sz="2539"/>
            </a:lvl1pPr>
            <a:lvl2pPr marL="483763" indent="0">
              <a:buNone/>
              <a:defRPr sz="2116"/>
            </a:lvl2pPr>
            <a:lvl3pPr marL="967527" indent="0">
              <a:buNone/>
              <a:defRPr sz="1905"/>
            </a:lvl3pPr>
            <a:lvl4pPr marL="1451290" indent="0">
              <a:buNone/>
              <a:defRPr sz="1693"/>
            </a:lvl4pPr>
            <a:lvl5pPr marL="1935053" indent="0">
              <a:buNone/>
              <a:defRPr sz="1693"/>
            </a:lvl5pPr>
            <a:lvl6pPr marL="2418817" indent="0">
              <a:buNone/>
              <a:defRPr sz="1693"/>
            </a:lvl6pPr>
            <a:lvl7pPr marL="2902580" indent="0">
              <a:buNone/>
              <a:defRPr sz="1693"/>
            </a:lvl7pPr>
            <a:lvl8pPr marL="3386343" indent="0">
              <a:buNone/>
              <a:defRPr sz="1693"/>
            </a:lvl8pPr>
            <a:lvl9pPr marL="3870107" indent="0">
              <a:buNone/>
              <a:defRPr sz="169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03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7247" y="1700220"/>
            <a:ext cx="5704606" cy="31685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53114" y="1700220"/>
            <a:ext cx="5704606" cy="31685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656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01" y="364574"/>
            <a:ext cx="10515558" cy="13255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901" y="1681740"/>
            <a:ext cx="5156991" cy="823229"/>
          </a:xfrm>
        </p:spPr>
        <p:txBody>
          <a:bodyPr anchor="b"/>
          <a:lstStyle>
            <a:lvl1pPr marL="0" indent="0">
              <a:buNone/>
              <a:defRPr sz="2539" b="1"/>
            </a:lvl1pPr>
            <a:lvl2pPr marL="483763" indent="0">
              <a:buNone/>
              <a:defRPr sz="2116" b="1"/>
            </a:lvl2pPr>
            <a:lvl3pPr marL="967527" indent="0">
              <a:buNone/>
              <a:defRPr sz="1905" b="1"/>
            </a:lvl3pPr>
            <a:lvl4pPr marL="1451290" indent="0">
              <a:buNone/>
              <a:defRPr sz="1693" b="1"/>
            </a:lvl4pPr>
            <a:lvl5pPr marL="1935053" indent="0">
              <a:buNone/>
              <a:defRPr sz="1693" b="1"/>
            </a:lvl5pPr>
            <a:lvl6pPr marL="2418817" indent="0">
              <a:buNone/>
              <a:defRPr sz="1693" b="1"/>
            </a:lvl6pPr>
            <a:lvl7pPr marL="2902580" indent="0">
              <a:buNone/>
              <a:defRPr sz="1693" b="1"/>
            </a:lvl7pPr>
            <a:lvl8pPr marL="3386343" indent="0">
              <a:buNone/>
              <a:defRPr sz="1693" b="1"/>
            </a:lvl8pPr>
            <a:lvl9pPr marL="3870107" indent="0">
              <a:buNone/>
              <a:defRPr sz="169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901" y="2504969"/>
            <a:ext cx="5156991" cy="36843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591" y="1681740"/>
            <a:ext cx="5183868" cy="823229"/>
          </a:xfrm>
        </p:spPr>
        <p:txBody>
          <a:bodyPr anchor="b"/>
          <a:lstStyle>
            <a:lvl1pPr marL="0" indent="0">
              <a:buNone/>
              <a:defRPr sz="2539" b="1"/>
            </a:lvl1pPr>
            <a:lvl2pPr marL="483763" indent="0">
              <a:buNone/>
              <a:defRPr sz="2116" b="1"/>
            </a:lvl2pPr>
            <a:lvl3pPr marL="967527" indent="0">
              <a:buNone/>
              <a:defRPr sz="1905" b="1"/>
            </a:lvl3pPr>
            <a:lvl4pPr marL="1451290" indent="0">
              <a:buNone/>
              <a:defRPr sz="1693" b="1"/>
            </a:lvl4pPr>
            <a:lvl5pPr marL="1935053" indent="0">
              <a:buNone/>
              <a:defRPr sz="1693" b="1"/>
            </a:lvl5pPr>
            <a:lvl6pPr marL="2418817" indent="0">
              <a:buNone/>
              <a:defRPr sz="1693" b="1"/>
            </a:lvl6pPr>
            <a:lvl7pPr marL="2902580" indent="0">
              <a:buNone/>
              <a:defRPr sz="1693" b="1"/>
            </a:lvl7pPr>
            <a:lvl8pPr marL="3386343" indent="0">
              <a:buNone/>
              <a:defRPr sz="1693" b="1"/>
            </a:lvl8pPr>
            <a:lvl9pPr marL="3870107" indent="0">
              <a:buNone/>
              <a:defRPr sz="169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591" y="2504969"/>
            <a:ext cx="5183868" cy="36843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2623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989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09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01" y="456976"/>
            <a:ext cx="3932416" cy="1601097"/>
          </a:xfrm>
        </p:spPr>
        <p:txBody>
          <a:bodyPr anchor="b"/>
          <a:lstStyle>
            <a:lvl1pPr>
              <a:defRPr sz="338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868" y="987875"/>
            <a:ext cx="6171591" cy="4873851"/>
          </a:xfrm>
        </p:spPr>
        <p:txBody>
          <a:bodyPr/>
          <a:lstStyle>
            <a:lvl1pPr>
              <a:defRPr sz="3386"/>
            </a:lvl1pPr>
            <a:lvl2pPr>
              <a:defRPr sz="2963"/>
            </a:lvl2pPr>
            <a:lvl3pPr>
              <a:defRPr sz="2539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901" y="2058073"/>
            <a:ext cx="3932416" cy="3810373"/>
          </a:xfrm>
        </p:spPr>
        <p:txBody>
          <a:bodyPr/>
          <a:lstStyle>
            <a:lvl1pPr marL="0" indent="0">
              <a:buNone/>
              <a:defRPr sz="1693"/>
            </a:lvl1pPr>
            <a:lvl2pPr marL="483763" indent="0">
              <a:buNone/>
              <a:defRPr sz="1481"/>
            </a:lvl2pPr>
            <a:lvl3pPr marL="967527" indent="0">
              <a:buNone/>
              <a:defRPr sz="1270"/>
            </a:lvl3pPr>
            <a:lvl4pPr marL="1451290" indent="0">
              <a:buNone/>
              <a:defRPr sz="1058"/>
            </a:lvl4pPr>
            <a:lvl5pPr marL="1935053" indent="0">
              <a:buNone/>
              <a:defRPr sz="1058"/>
            </a:lvl5pPr>
            <a:lvl6pPr marL="2418817" indent="0">
              <a:buNone/>
              <a:defRPr sz="1058"/>
            </a:lvl6pPr>
            <a:lvl7pPr marL="2902580" indent="0">
              <a:buNone/>
              <a:defRPr sz="1058"/>
            </a:lvl7pPr>
            <a:lvl8pPr marL="3386343" indent="0">
              <a:buNone/>
              <a:defRPr sz="1058"/>
            </a:lvl8pPr>
            <a:lvl9pPr marL="3870107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3581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01" y="456976"/>
            <a:ext cx="3932416" cy="1601097"/>
          </a:xfrm>
        </p:spPr>
        <p:txBody>
          <a:bodyPr anchor="b"/>
          <a:lstStyle>
            <a:lvl1pPr>
              <a:defRPr sz="338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868" y="987875"/>
            <a:ext cx="6171591" cy="4873851"/>
          </a:xfrm>
        </p:spPr>
        <p:txBody>
          <a:bodyPr/>
          <a:lstStyle>
            <a:lvl1pPr marL="0" indent="0">
              <a:buNone/>
              <a:defRPr sz="3386"/>
            </a:lvl1pPr>
            <a:lvl2pPr marL="483763" indent="0">
              <a:buNone/>
              <a:defRPr sz="2963"/>
            </a:lvl2pPr>
            <a:lvl3pPr marL="967527" indent="0">
              <a:buNone/>
              <a:defRPr sz="2539"/>
            </a:lvl3pPr>
            <a:lvl4pPr marL="1451290" indent="0">
              <a:buNone/>
              <a:defRPr sz="2116"/>
            </a:lvl4pPr>
            <a:lvl5pPr marL="1935053" indent="0">
              <a:buNone/>
              <a:defRPr sz="2116"/>
            </a:lvl5pPr>
            <a:lvl6pPr marL="2418817" indent="0">
              <a:buNone/>
              <a:defRPr sz="2116"/>
            </a:lvl6pPr>
            <a:lvl7pPr marL="2902580" indent="0">
              <a:buNone/>
              <a:defRPr sz="2116"/>
            </a:lvl7pPr>
            <a:lvl8pPr marL="3386343" indent="0">
              <a:buNone/>
              <a:defRPr sz="2116"/>
            </a:lvl8pPr>
            <a:lvl9pPr marL="3870107" indent="0">
              <a:buNone/>
              <a:defRPr sz="2116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901" y="2058073"/>
            <a:ext cx="3932416" cy="3810373"/>
          </a:xfrm>
        </p:spPr>
        <p:txBody>
          <a:bodyPr/>
          <a:lstStyle>
            <a:lvl1pPr marL="0" indent="0">
              <a:buNone/>
              <a:defRPr sz="1693"/>
            </a:lvl1pPr>
            <a:lvl2pPr marL="483763" indent="0">
              <a:buNone/>
              <a:defRPr sz="1481"/>
            </a:lvl2pPr>
            <a:lvl3pPr marL="967527" indent="0">
              <a:buNone/>
              <a:defRPr sz="1270"/>
            </a:lvl3pPr>
            <a:lvl4pPr marL="1451290" indent="0">
              <a:buNone/>
              <a:defRPr sz="1058"/>
            </a:lvl4pPr>
            <a:lvl5pPr marL="1935053" indent="0">
              <a:buNone/>
              <a:defRPr sz="1058"/>
            </a:lvl5pPr>
            <a:lvl6pPr marL="2418817" indent="0">
              <a:buNone/>
              <a:defRPr sz="1058"/>
            </a:lvl6pPr>
            <a:lvl7pPr marL="2902580" indent="0">
              <a:buNone/>
              <a:defRPr sz="1058"/>
            </a:lvl7pPr>
            <a:lvl8pPr marL="3386343" indent="0">
              <a:buNone/>
              <a:defRPr sz="1058"/>
            </a:lvl8pPr>
            <a:lvl9pPr marL="3870107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133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0296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5102" y="114245"/>
            <a:ext cx="2892618" cy="47545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247" y="114245"/>
            <a:ext cx="8516594" cy="47545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75416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87247" y="114245"/>
            <a:ext cx="11570473" cy="47545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1760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7472" y="114244"/>
            <a:ext cx="9410249" cy="108195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287247" y="1700220"/>
            <a:ext cx="11570473" cy="3168591"/>
          </a:xfrm>
        </p:spPr>
        <p:txBody>
          <a:bodyPr/>
          <a:lstStyle/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52072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7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102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48641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10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57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426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439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55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960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9525" y="-9525"/>
            <a:ext cx="12246424" cy="1000125"/>
          </a:xfrm>
          <a:custGeom>
            <a:avLst/>
            <a:gdLst/>
            <a:ahLst/>
            <a:cxnLst/>
            <a:rect l="l" t="t" r="r" b="b"/>
            <a:pathLst>
              <a:path w="18288000" h="1493520">
                <a:moveTo>
                  <a:pt x="0" y="0"/>
                </a:moveTo>
                <a:lnTo>
                  <a:pt x="18288000" y="0"/>
                </a:lnTo>
                <a:lnTo>
                  <a:pt x="18288000" y="1493520"/>
                </a:lnTo>
                <a:lnTo>
                  <a:pt x="0" y="1493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4970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383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5249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93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84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88725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KZ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KZ" sz="1500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9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>
            <a:extLst>
              <a:ext uri="{FF2B5EF4-FFF2-40B4-BE49-F238E27FC236}">
                <a16:creationId xmlns:a16="http://schemas.microsoft.com/office/drawing/2014/main" id="{5C11AF42-CCC5-4EB9-AAF1-83C4DA25E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7247" y="1700220"/>
            <a:ext cx="11570473" cy="316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051" name="Rectangle 13">
            <a:extLst>
              <a:ext uri="{FF2B5EF4-FFF2-40B4-BE49-F238E27FC236}">
                <a16:creationId xmlns:a16="http://schemas.microsoft.com/office/drawing/2014/main" id="{3B5E0071-0C4C-4A7E-8C98-5AC02E84D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47472" y="114244"/>
            <a:ext cx="9410249" cy="108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pic>
        <p:nvPicPr>
          <p:cNvPr id="2052" name="Picture 16" descr="Layer 2">
            <a:extLst>
              <a:ext uri="{FF2B5EF4-FFF2-40B4-BE49-F238E27FC236}">
                <a16:creationId xmlns:a16="http://schemas.microsoft.com/office/drawing/2014/main" id="{8E623644-9BB2-44CB-B0CD-7D4A837A1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03" y="161286"/>
            <a:ext cx="1641166" cy="129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6" descr="Layer 2">
            <a:extLst>
              <a:ext uri="{FF2B5EF4-FFF2-40B4-BE49-F238E27FC236}">
                <a16:creationId xmlns:a16="http://schemas.microsoft.com/office/drawing/2014/main" id="{7874225B-ACCE-4E56-B909-31E2A4BC1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03" y="161286"/>
            <a:ext cx="1641166" cy="129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AB2DCA89-0F90-42E7-9C5C-85822E5C0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9395" y="6387583"/>
            <a:ext cx="972605" cy="378886"/>
          </a:xfrm>
          <a:prstGeom prst="rect">
            <a:avLst/>
          </a:prstGeom>
          <a:noFill/>
          <a:ln w="444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  <a:spcBef>
                <a:spcPct val="50000"/>
              </a:spcBef>
              <a:defRPr/>
            </a:pPr>
            <a:fld id="{CBC154E8-C557-4A41-A5CB-1F6B42244EF2}" type="slidenum">
              <a:rPr lang="ru-RU" altLang="ru-RU" sz="1693" smtClean="0">
                <a:solidFill>
                  <a:schemeClr val="tx2"/>
                </a:solidFill>
                <a:cs typeface="Arial" panose="020B0604020202020204" pitchFamily="34" charset="0"/>
              </a:rPr>
              <a:pPr algn="r" eaLnBrk="1" hangingPunct="1">
                <a:lnSpc>
                  <a:spcPct val="110000"/>
                </a:lnSpc>
                <a:spcBef>
                  <a:spcPct val="50000"/>
                </a:spcBef>
                <a:defRPr/>
              </a:pPr>
              <a:t>‹#›</a:t>
            </a:fld>
            <a:endParaRPr lang="ru-RU" altLang="ru-RU" sz="1693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87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88" r:id="rId14"/>
    <p:sldLayoutId id="2147483689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68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5pPr>
      <a:lvl6pPr marL="483763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6pPr>
      <a:lvl7pPr marL="967527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7pPr>
      <a:lvl8pPr marL="1451290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8pPr>
      <a:lvl9pPr marL="1935053" algn="l" rtl="0" eaLnBrk="0" fontAlgn="base" hangingPunct="0">
        <a:spcBef>
          <a:spcPct val="0"/>
        </a:spcBef>
        <a:spcAft>
          <a:spcPct val="0"/>
        </a:spcAft>
        <a:defRPr sz="3068">
          <a:solidFill>
            <a:schemeClr val="tx2"/>
          </a:solidFill>
          <a:latin typeface="Futura PT Demi" panose="020B0702020204020303" pitchFamily="34" charset="0"/>
        </a:defRPr>
      </a:lvl9pPr>
    </p:titleStyle>
    <p:bodyStyle>
      <a:lvl1pPr marL="362822" indent="-36282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1pPr>
      <a:lvl2pPr marL="786115" indent="-30403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1211089" indent="-24356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693172" indent="-24188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481" kern="1200">
          <a:solidFill>
            <a:schemeClr val="tx1"/>
          </a:solidFill>
          <a:latin typeface="+mn-lt"/>
          <a:ea typeface="+mn-ea"/>
          <a:cs typeface="+mn-cs"/>
        </a:defRPr>
      </a:lvl4pPr>
      <a:lvl5pPr marL="2175256" indent="-240202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5pPr>
      <a:lvl6pPr marL="2660698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4462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225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1988" indent="-241882" algn="l" defTabSz="967527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76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52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29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05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881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258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34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10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4D5F5-CEF6-4F37-A50E-28588DDD97E3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7624-9E16-425F-AD1B-D0A01057D9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91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3" r:id="rId12"/>
    <p:sldLayoutId id="21474837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hart" Target="../charts/chart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f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atameken.kz/ru/university_ratings?year=2023&amp;ut=%D0%9A%D0%B0%D0%B7%D0%B0%D1%85%D1%81%D0%BA%D0%B8%D0%B9+%D0%BD%D0%B0%D1%86%D0%B8%D0%BE%D0%BD%D0%B0%D0%BB%D1%8C%D0%BD%D1%8B%D0%B9+%D0%B8%D1%81%D1%81%D0%BB%D0%B5%D0%B4%D0%BE%D0%B2%D0%B0%D1%82%D0%B5%D0%BB%D1%8C%D1%81%D0%BA%D0%B8%D0%B9+%D1%82%D0%B5%D1%85%D0%BD%D0%B8%D1%87%D0%B5%D1%81%D0%BA%D0%B8%D0%B9+%D1%83%D0%BD%D0%B8%D0%B2%D0%B5%D1%80%D1%81%D0%B8%D1%82%D0%B5%D1%82+%D0%B8%D0%BC%D0%B5%D0%BD%D0%B8+%D0%9A.%D0%98.%D0%A1%D0%B0%D1%82%D0%BF%D0%B0%D0%B5%D0%B2%D0%B0&amp;epg=299&amp;speciality=&amp;region=&amp;sort=epg_asc&amp;profile=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59.jfif"/><Relationship Id="rId12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11" Type="http://schemas.openxmlformats.org/officeDocument/2006/relationships/image" Target="../media/image52.jfif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jfif"/><Relationship Id="rId9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satbayevuniversity" TargetMode="External"/><Relationship Id="rId3" Type="http://schemas.openxmlformats.org/officeDocument/2006/relationships/image" Target="../media/image62.jpeg"/><Relationship Id="rId7" Type="http://schemas.openxmlformats.org/officeDocument/2006/relationships/hyperlink" Target="https://youtube.com/@kazntukz?si=xJVZc7MlmZxQe1y2" TargetMode="External"/><Relationship Id="rId12" Type="http://schemas.openxmlformats.org/officeDocument/2006/relationships/hyperlink" Target="https://t.me/Satbayev_University_Officia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satbayev.university/ru" TargetMode="External"/><Relationship Id="rId11" Type="http://schemas.openxmlformats.org/officeDocument/2006/relationships/hyperlink" Target="https://www.tiktok.com/@satbayev_official?_t=8hOZPfU1B1a&amp;_r=1" TargetMode="External"/><Relationship Id="rId5" Type="http://schemas.openxmlformats.org/officeDocument/2006/relationships/image" Target="../media/image64.png"/><Relationship Id="rId10" Type="http://schemas.openxmlformats.org/officeDocument/2006/relationships/hyperlink" Target="https://instagram.com/satbayev_university?igshid=NGVhN2U2NjQ0Yg==" TargetMode="External"/><Relationship Id="rId4" Type="http://schemas.openxmlformats.org/officeDocument/2006/relationships/image" Target="../media/image63.png"/><Relationship Id="rId9" Type="http://schemas.openxmlformats.org/officeDocument/2006/relationships/hyperlink" Target="https://m.facebook.com/satbayevunivers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FF9E-B893-374F-C348-DDBB3B6B805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90376" y="1363646"/>
            <a:ext cx="7340600" cy="14446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i="0" dirty="0" smtClean="0">
                <a:effectLst/>
                <a:latin typeface="Roboto" panose="02000000000000000000" pitchFamily="2" charset="0"/>
              </a:rPr>
              <a:t>Кафедра</a:t>
            </a:r>
            <a:r>
              <a:rPr lang="ru-RU" sz="3200" b="0" i="0" dirty="0" smtClean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 </a:t>
            </a:r>
            <a:br>
              <a:rPr lang="ru-RU" sz="3200" b="0" i="0" dirty="0" smtClean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</a:br>
            <a:r>
              <a:rPr lang="ru-RU" sz="3200" b="0" i="0" dirty="0" smtClean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«Информационные системы»</a:t>
            </a:r>
            <a:endParaRPr lang="en-KZ" sz="32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1" y="1358530"/>
            <a:ext cx="1986312" cy="3397869"/>
          </a:xfrm>
          <a:prstGeom prst="rect">
            <a:avLst/>
          </a:prstGeom>
        </p:spPr>
      </p:pic>
      <p:pic>
        <p:nvPicPr>
          <p:cNvPr id="5" name="Рисунок 4" descr="Изображение выглядит как в помещении, одежда, потоло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F99035D5-D4AD-369A-4DA1-38931341F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039" y="2965132"/>
            <a:ext cx="4498846" cy="3374136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3" name="TextBox 2"/>
          <p:cNvSpPr txBox="1"/>
          <p:nvPr/>
        </p:nvSpPr>
        <p:spPr>
          <a:xfrm>
            <a:off x="2705492" y="3821203"/>
            <a:ext cx="4355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Искусственный интеллект — основа </a:t>
            </a:r>
            <a:r>
              <a:rPr lang="kk-KZ" sz="1600" i="1" dirty="0" smtClean="0"/>
              <a:t>ителлетуальных информационных</a:t>
            </a:r>
            <a:r>
              <a:rPr lang="ru-RU" sz="1600" i="1" dirty="0" smtClean="0"/>
              <a:t> </a:t>
            </a:r>
            <a:r>
              <a:rPr lang="ru-RU" sz="1600" i="1" dirty="0"/>
              <a:t>систем </a:t>
            </a:r>
            <a:r>
              <a:rPr lang="ru-RU" sz="1600" i="1" dirty="0" smtClean="0"/>
              <a:t>будущего!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9440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25" y="1546309"/>
            <a:ext cx="11540193" cy="431307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9125" y="292936"/>
            <a:ext cx="11181349" cy="765843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>
                <a:solidFill>
                  <a:srgbClr val="0070C0"/>
                </a:solidFill>
              </a:rPr>
              <a:t>Разделение кафедры КОиХИ 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7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 помещении, одежда, потоло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F99035D5-D4AD-369A-4DA1-38931341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12" y="1567333"/>
            <a:ext cx="5468398" cy="4101300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5" name="TextBox 4"/>
          <p:cNvSpPr txBox="1"/>
          <p:nvPr/>
        </p:nvSpPr>
        <p:spPr>
          <a:xfrm>
            <a:off x="8003346" y="1781255"/>
            <a:ext cx="20152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ГУК 325</a:t>
            </a:r>
            <a:endParaRPr lang="ru-RU" sz="4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8071" t="26647" r="30526" b="54316"/>
          <a:stretch/>
        </p:blipFill>
        <p:spPr>
          <a:xfrm>
            <a:off x="6389249" y="2501211"/>
            <a:ext cx="1687329" cy="15844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76578" y="2607052"/>
            <a:ext cx="38604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Сербин Василий Валерьевич</a:t>
            </a:r>
          </a:p>
          <a:p>
            <a:r>
              <a:rPr lang="ru-RU" dirty="0" smtClean="0"/>
              <a:t>Заведующий кафедрой, ассоциированный профессор, кандидат технических наук</a:t>
            </a:r>
          </a:p>
          <a:p>
            <a:endParaRPr lang="en-US" dirty="0" smtClean="0"/>
          </a:p>
          <a:p>
            <a:r>
              <a:rPr lang="en-US" dirty="0" err="1" smtClean="0"/>
              <a:t>v.serbin@satbayev.university</a:t>
            </a:r>
            <a:endParaRPr lang="ru-RU" dirty="0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75" y="4786257"/>
            <a:ext cx="632746" cy="73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нутренний сайт АУЭС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489" y="4786257"/>
            <a:ext cx="631206" cy="62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рхивы Uncategorized - Shoqan Yalihanov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16893" r="27715" b="16597"/>
          <a:stretch>
            <a:fillRect/>
          </a:stretch>
        </p:blipFill>
        <p:spPr bwMode="auto">
          <a:xfrm>
            <a:off x="8112360" y="4936383"/>
            <a:ext cx="1002580" cy="44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ЕСПУБЛИКАНСКИЙ ИНСТИТУТ ПОВЫШЕНИЯ КВАЛИФИКАЦИИ РУКОВОДЯЩИХ И НАУЧНО-  ПЕДАГОГИЧЕСКИХ РАБОТНИКОВ СИСТЕМЫ ОБРАЗОВАНИЯ РК — АО «НАЦИОНАЛЬНЫЙ ЦЕНТР  ПОВЫШЕНИЯ КВАЛИФИКАЦИИ «ӨРЛЕУ»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581" y="4849834"/>
            <a:ext cx="572668" cy="58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749" y="4936383"/>
            <a:ext cx="1037204" cy="3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ЛОГОТИП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691" y="4802454"/>
            <a:ext cx="608206" cy="54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Файл:Satabayev University logo.png — Википедия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3805" y="4634836"/>
            <a:ext cx="451741" cy="7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87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379" y="1391470"/>
            <a:ext cx="73196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Миссия кафедры «Информационные системы»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6631" y="2142491"/>
            <a:ext cx="10201947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Миссия кафедры «Информационные системы» </a:t>
            </a:r>
            <a:r>
              <a:rPr lang="ru-RU" sz="2000" dirty="0" err="1"/>
              <a:t>Satbayev</a:t>
            </a:r>
            <a:r>
              <a:rPr lang="ru-RU" sz="2000" dirty="0"/>
              <a:t> </a:t>
            </a:r>
            <a:r>
              <a:rPr lang="ru-RU" sz="2000" dirty="0" err="1"/>
              <a:t>University</a:t>
            </a:r>
            <a:r>
              <a:rPr lang="ru-RU" sz="2000" dirty="0"/>
              <a:t> — подготовка высококвалифицированных специалистов нового поколения в области интеллектуальных информационных систем и исследователей в области проектирования, разработки и управления информационными </a:t>
            </a:r>
            <a:r>
              <a:rPr lang="ru-RU" sz="2000" dirty="0" smtClean="0"/>
              <a:t>системами </a:t>
            </a:r>
            <a:r>
              <a:rPr lang="en-US" sz="2000" dirty="0" smtClean="0"/>
              <a:t>AI</a:t>
            </a:r>
            <a:r>
              <a:rPr lang="ru-RU" sz="2000" dirty="0" smtClean="0"/>
              <a:t>, </a:t>
            </a:r>
            <a:r>
              <a:rPr lang="ru-RU" sz="2000" dirty="0"/>
              <a:t>способных обеспечивать цифровую трансформацию </a:t>
            </a:r>
            <a:r>
              <a:rPr lang="ru-RU" sz="2000" dirty="0" smtClean="0"/>
              <a:t>экономики Республики </a:t>
            </a:r>
            <a:r>
              <a:rPr lang="ru-RU" sz="2000" dirty="0"/>
              <a:t>Казахстан и международного сообщества</a:t>
            </a:r>
            <a:r>
              <a:rPr lang="ru-RU" sz="2000" dirty="0" smtClean="0"/>
              <a:t>.</a:t>
            </a:r>
          </a:p>
          <a:p>
            <a:pPr algn="just"/>
            <a:endParaRPr lang="kk-KZ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6631" y="4288612"/>
            <a:ext cx="103183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/>
              <a:t>Цель кафедры </a:t>
            </a:r>
            <a:r>
              <a:rPr lang="ru-RU" dirty="0" smtClean="0"/>
              <a:t>заключается </a:t>
            </a:r>
            <a:r>
              <a:rPr lang="ru-RU" dirty="0"/>
              <a:t>в создании современной образовательной и научной среды, обеспечивающей подготовку высококвалифицированных специалистов в области интеллектуальных информационных систем, искусственного интеллекта, инженерии данных и облачных технологий, способных разрабатывать и внедрять инновационные цифровые </a:t>
            </a:r>
            <a:r>
              <a:rPr lang="ru-RU" dirty="0" smtClean="0"/>
              <a:t>решения </a:t>
            </a:r>
            <a:r>
              <a:rPr lang="en-US" dirty="0" smtClean="0"/>
              <a:t>AI</a:t>
            </a:r>
            <a:r>
              <a:rPr lang="ru-RU" dirty="0" smtClean="0"/>
              <a:t>, </a:t>
            </a:r>
            <a:r>
              <a:rPr lang="ru-RU" dirty="0"/>
              <a:t>вести научные исследования и эффективно работать в условиях глобальной цифровой трансформации и устойчивого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372811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316" y="1129860"/>
            <a:ext cx="72218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Задачи </a:t>
            </a:r>
            <a:r>
              <a:rPr lang="ru-RU" sz="28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кафедры «Информационные системы»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4346668"/>
              </p:ext>
            </p:extLst>
          </p:nvPr>
        </p:nvGraphicFramePr>
        <p:xfrm>
          <a:off x="254524" y="1743959"/>
          <a:ext cx="11811785" cy="4845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897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673" y="1210260"/>
            <a:ext cx="11014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Профессорско-преподавательский состав кафедры ИС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97650" y="6211413"/>
            <a:ext cx="10093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сотрудников</a:t>
            </a:r>
            <a:endParaRPr lang="ru-RU" sz="12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9262196"/>
              </p:ext>
            </p:extLst>
          </p:nvPr>
        </p:nvGraphicFramePr>
        <p:xfrm>
          <a:off x="244700" y="1502647"/>
          <a:ext cx="6111331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400089" y="1671332"/>
            <a:ext cx="19575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/>
              <a:t>36</a:t>
            </a:r>
            <a:r>
              <a:rPr lang="en-US" sz="8000" dirty="0" smtClean="0"/>
              <a:t>%</a:t>
            </a:r>
            <a:endParaRPr lang="ru-RU" sz="8000" dirty="0"/>
          </a:p>
        </p:txBody>
      </p:sp>
      <p:sp>
        <p:nvSpPr>
          <p:cNvPr id="10" name="TextBox 9"/>
          <p:cNvSpPr txBox="1"/>
          <p:nvPr/>
        </p:nvSpPr>
        <p:spPr>
          <a:xfrm>
            <a:off x="8437952" y="2798306"/>
            <a:ext cx="1777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Остепененность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55317" t="43528" r="32271" b="28324"/>
          <a:stretch/>
        </p:blipFill>
        <p:spPr>
          <a:xfrm>
            <a:off x="10575375" y="5072825"/>
            <a:ext cx="678156" cy="8651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20852" t="69679" r="55096" b="3838"/>
          <a:stretch/>
        </p:blipFill>
        <p:spPr>
          <a:xfrm>
            <a:off x="9183501" y="4972372"/>
            <a:ext cx="1368450" cy="84753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17991" t="12525" r="29594" b="27427"/>
          <a:stretch/>
        </p:blipFill>
        <p:spPr>
          <a:xfrm>
            <a:off x="8435509" y="3297350"/>
            <a:ext cx="2683121" cy="17291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29290" y="5288083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600" dirty="0" smtClean="0"/>
              <a:t>30</a:t>
            </a:r>
            <a:endParaRPr lang="ru-RU" sz="6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1746" t="15731" r="66796" b="58031"/>
          <a:stretch/>
        </p:blipFill>
        <p:spPr>
          <a:xfrm>
            <a:off x="6591432" y="1814598"/>
            <a:ext cx="1367708" cy="17616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l="20729" t="12963" r="55729" b="58333"/>
          <a:stretch/>
        </p:blipFill>
        <p:spPr>
          <a:xfrm>
            <a:off x="9804002" y="4114901"/>
            <a:ext cx="1314627" cy="9016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56042" t="40926" r="31979" b="33333"/>
          <a:stretch/>
        </p:blipFill>
        <p:spPr>
          <a:xfrm>
            <a:off x="9804001" y="3325275"/>
            <a:ext cx="644709" cy="779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33333" t="67963" r="55521" b="5926"/>
          <a:stretch/>
        </p:blipFill>
        <p:spPr>
          <a:xfrm>
            <a:off x="11250961" y="4116859"/>
            <a:ext cx="593471" cy="7820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8"/>
          <a:srcRect l="21667" t="15000" r="67396" b="31296"/>
          <a:stretch/>
        </p:blipFill>
        <p:spPr>
          <a:xfrm>
            <a:off x="8448316" y="4146687"/>
            <a:ext cx="629883" cy="17396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/>
          <a:srcRect l="55834" t="68704" r="32083" b="5555"/>
          <a:stretch/>
        </p:blipFill>
        <p:spPr>
          <a:xfrm>
            <a:off x="11141833" y="3246719"/>
            <a:ext cx="702599" cy="8419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/>
          <a:srcRect l="21771" t="45185" r="32187" b="29260"/>
          <a:stretch/>
        </p:blipFill>
        <p:spPr>
          <a:xfrm>
            <a:off x="8473802" y="5900776"/>
            <a:ext cx="2893288" cy="9033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/>
          <a:srcRect l="33750" t="14259" r="55938" b="61296"/>
          <a:stretch/>
        </p:blipFill>
        <p:spPr>
          <a:xfrm>
            <a:off x="11294496" y="5072825"/>
            <a:ext cx="561348" cy="74846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1"/>
          <a:srcRect l="44561" t="11989" r="43860" b="63216"/>
          <a:stretch/>
        </p:blipFill>
        <p:spPr>
          <a:xfrm>
            <a:off x="11367090" y="5948306"/>
            <a:ext cx="650739" cy="78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2673" y="1210260"/>
            <a:ext cx="11014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Текущий контингент Студентов (1.01</a:t>
            </a:r>
            <a:r>
              <a:rPr lang="en-US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.2026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)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052796"/>
              </p:ext>
            </p:extLst>
          </p:nvPr>
        </p:nvGraphicFramePr>
        <p:xfrm>
          <a:off x="2032000" y="2443963"/>
          <a:ext cx="912368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4160">
                  <a:extLst>
                    <a:ext uri="{9D8B030D-6E8A-4147-A177-3AD203B41FA5}">
                      <a16:colId xmlns:a16="http://schemas.microsoft.com/office/drawing/2014/main" val="1335088590"/>
                    </a:ext>
                  </a:extLst>
                </a:gridCol>
                <a:gridCol w="3779520">
                  <a:extLst>
                    <a:ext uri="{9D8B030D-6E8A-4147-A177-3AD203B41FA5}">
                      <a16:colId xmlns:a16="http://schemas.microsoft.com/office/drawing/2014/main" val="47700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Образовательная</a:t>
                      </a:r>
                      <a:r>
                        <a:rPr lang="ru-RU" baseline="0" dirty="0" smtClean="0"/>
                        <a:t> программа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Всего студентов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73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6В06106</a:t>
                      </a:r>
                      <a:r>
                        <a:rPr lang="ru-RU" baseline="0" dirty="0" smtClean="0"/>
                        <a:t> – Информационные системы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7М06103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en-US" baseline="0" dirty="0" smtClean="0"/>
                        <a:t>Management of Information Systems</a:t>
                      </a:r>
                      <a:r>
                        <a:rPr lang="ru-RU" baseline="0" dirty="0" smtClean="0"/>
                        <a:t> (2)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8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7М06108</a:t>
                      </a:r>
                      <a:r>
                        <a:rPr lang="ru-RU" baseline="0" dirty="0" smtClean="0"/>
                        <a:t> - </a:t>
                      </a:r>
                      <a:r>
                        <a:rPr lang="en-US" baseline="0" dirty="0" smtClean="0"/>
                        <a:t>Management of Information Systems</a:t>
                      </a:r>
                      <a:r>
                        <a:rPr lang="ru-RU" baseline="0" dirty="0" smtClean="0"/>
                        <a:t> (1.5)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2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7М06109 - </a:t>
                      </a:r>
                      <a:r>
                        <a:rPr lang="en-US" baseline="0" dirty="0" smtClean="0"/>
                        <a:t>Management of Information Systems</a:t>
                      </a:r>
                      <a:r>
                        <a:rPr lang="ru-RU" baseline="0" dirty="0" smtClean="0"/>
                        <a:t> (1)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smtClean="0"/>
                        <a:t>8</a:t>
                      </a:r>
                      <a:r>
                        <a:rPr lang="en-US" baseline="0" dirty="0" smtClean="0"/>
                        <a:t>D06103 - Management Information Systems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87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894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2217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4354" y="5799908"/>
            <a:ext cx="3448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Доля соотношения бак/маг/</a:t>
            </a:r>
            <a:r>
              <a:rPr lang="en-US" b="1" dirty="0" smtClean="0"/>
              <a:t>PhD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19703" y="5526723"/>
            <a:ext cx="16658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95/4/1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850" y="730687"/>
            <a:ext cx="10058400" cy="160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70C0"/>
                </a:solidFill>
              </a:rPr>
              <a:t>Направления подготовки</a:t>
            </a:r>
            <a:endParaRPr lang="ru-RU" sz="3200" dirty="0">
              <a:solidFill>
                <a:srgbClr val="0070C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19835945"/>
              </p:ext>
            </p:extLst>
          </p:nvPr>
        </p:nvGraphicFramePr>
        <p:xfrm>
          <a:off x="1174751" y="2119842"/>
          <a:ext cx="9406164" cy="417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323850" y="2119842"/>
            <a:ext cx="590550" cy="4176184"/>
          </a:xfrm>
          <a:prstGeom prst="downArrow">
            <a:avLst>
              <a:gd name="adj1" fmla="val 50000"/>
              <a:gd name="adj2" fmla="val 117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472695" y="1855100"/>
            <a:ext cx="1106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До </a:t>
            </a:r>
            <a:r>
              <a:rPr lang="ru-RU" sz="1400" dirty="0" smtClean="0"/>
              <a:t>06.2031 </a:t>
            </a:r>
            <a:endParaRPr lang="ru-RU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71" y="2261806"/>
            <a:ext cx="527277" cy="5272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299629" y="3585992"/>
            <a:ext cx="1026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До 05.2026</a:t>
            </a:r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5" t="22602" r="26177" b="22419"/>
          <a:stretch/>
        </p:blipFill>
        <p:spPr>
          <a:xfrm>
            <a:off x="10912423" y="5124693"/>
            <a:ext cx="433991" cy="3664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810" y="2305153"/>
            <a:ext cx="465173" cy="4651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12654" y="1234100"/>
            <a:ext cx="1627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Аккредитация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36800" y="1855100"/>
            <a:ext cx="329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Образовательные программы: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16199" y="5487568"/>
            <a:ext cx="1026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До 06.2026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349320" y="3975215"/>
            <a:ext cx="1026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До 05.2031</a:t>
            </a:r>
            <a:endParaRPr lang="ru-RU" sz="14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983" y="3837332"/>
            <a:ext cx="527277" cy="52727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5" t="22602" r="26177" b="22419"/>
          <a:stretch/>
        </p:blipFill>
        <p:spPr>
          <a:xfrm>
            <a:off x="11326064" y="3575862"/>
            <a:ext cx="433991" cy="36640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341680" y="4363713"/>
            <a:ext cx="1026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До 05.2031</a:t>
            </a:r>
            <a:endParaRPr lang="ru-RU" sz="14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343" y="4310673"/>
            <a:ext cx="527277" cy="52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100" y="1261705"/>
            <a:ext cx="11115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Траектории образовательных програграмм</a:t>
            </a:r>
            <a:r>
              <a:rPr lang="en-US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3200" b="1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бакалавриат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)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77271892"/>
              </p:ext>
            </p:extLst>
          </p:nvPr>
        </p:nvGraphicFramePr>
        <p:xfrm>
          <a:off x="-82309" y="2501880"/>
          <a:ext cx="12120338" cy="332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538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467" y="1073904"/>
            <a:ext cx="9808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Дисциплины траектории ИС: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28206065"/>
              </p:ext>
            </p:extLst>
          </p:nvPr>
        </p:nvGraphicFramePr>
        <p:xfrm>
          <a:off x="-265814" y="1520456"/>
          <a:ext cx="12790967" cy="533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066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8961" y="986818"/>
            <a:ext cx="53580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Новые дисциплины по ОП ИС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572" y="2250384"/>
            <a:ext cx="1089940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Times New Roman" panose="02020603050405020304" pitchFamily="18" charset="0"/>
              </a:rPr>
              <a:t>1. Основы искусственного интеллекта</a:t>
            </a:r>
          </a:p>
          <a:p>
            <a:r>
              <a:rPr lang="ru-RU" sz="1000" dirty="0" smtClean="0">
                <a:cs typeface="Times New Roman" panose="02020603050405020304" pitchFamily="18" charset="0"/>
              </a:rPr>
              <a:t>Дисциплина посвящена основным концепциям, методам </a:t>
            </a:r>
            <a:r>
              <a:rPr lang="ru-RU" sz="1000" dirty="0">
                <a:cs typeface="Times New Roman" panose="02020603050405020304" pitchFamily="18" charset="0"/>
              </a:rPr>
              <a:t>и </a:t>
            </a:r>
            <a:r>
              <a:rPr lang="ru-RU" sz="1000" dirty="0" smtClean="0">
                <a:cs typeface="Times New Roman" panose="02020603050405020304" pitchFamily="18" charset="0"/>
              </a:rPr>
              <a:t>технологиям </a:t>
            </a:r>
            <a:r>
              <a:rPr lang="ru-RU" sz="1000" dirty="0">
                <a:cs typeface="Times New Roman" panose="02020603050405020304" pitchFamily="18" charset="0"/>
              </a:rPr>
              <a:t>в области искусственного интеллекта: машинное обучение, компьютерное зрение, обработка естественного языка и т.д. Содержание: общее определение искусственного интеллекта, интеллектуальные агенты, информационный поиск и исследование пространства состояний, логические агенты, архитектура систем искусственного интеллекта, экспертные системы, обучение на основе наблюдений, статистические методы обучения, вероятностная обработка лингвистической информации, семантические модели, системы обработки естественного языка.</a:t>
            </a:r>
          </a:p>
          <a:p>
            <a:pPr marL="342900" indent="-342900">
              <a:buFont typeface="+mj-lt"/>
              <a:buAutoNum type="arabicPeriod"/>
            </a:pPr>
            <a:endParaRPr lang="ru-RU" sz="1000" dirty="0" smtClean="0">
              <a:cs typeface="Times New Roman" panose="02020603050405020304" pitchFamily="18" charset="0"/>
            </a:endParaRPr>
          </a:p>
          <a:p>
            <a:r>
              <a:rPr lang="ru-RU" sz="1600" b="1" dirty="0">
                <a:cs typeface="Times New Roman" panose="02020603050405020304" pitchFamily="18" charset="0"/>
              </a:rPr>
              <a:t>2. Искусственный интеллект и машинное обучение</a:t>
            </a:r>
          </a:p>
          <a:p>
            <a:r>
              <a:rPr lang="ru-RU" sz="1000" dirty="0" smtClean="0">
                <a:cs typeface="Times New Roman" panose="02020603050405020304" pitchFamily="18" charset="0"/>
              </a:rPr>
              <a:t>Дисциплина посвящена применению </a:t>
            </a:r>
            <a:r>
              <a:rPr lang="ru-RU" sz="1000" dirty="0">
                <a:cs typeface="Times New Roman" panose="02020603050405020304" pitchFamily="18" charset="0"/>
              </a:rPr>
              <a:t>методов МО в различных областях, таких как компьютерное зрение, обработка естественного языка, рекомендательные системы, медицина и финансы. Курс представляет собой введение в основные концепции, методы и приложения искусственного интеллекта (ИИ) и машинного обучения (МО). В ходе курса студенты изучают различные алгоритмы МО, такие как линейная регрессия, метод опорных векторов, деревья решений, нейронные сети и кластеризация данных. Они также знакомятся с теорией обучения на основе данных, методами предобработки данных, оценкой моделей и техниками оптимизации. Курс включает в себя как теоретические основы, так и практические задания, в том числе работу с реальными данными и инструментами МО, такими как </a:t>
            </a:r>
            <a:r>
              <a:rPr lang="ru-RU" sz="1000" dirty="0" err="1">
                <a:cs typeface="Times New Roman" panose="02020603050405020304" pitchFamily="18" charset="0"/>
              </a:rPr>
              <a:t>TensorFlow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scikit-learn</a:t>
            </a:r>
            <a:r>
              <a:rPr lang="ru-RU" sz="1000" dirty="0"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cs typeface="Times New Roman" panose="02020603050405020304" pitchFamily="18" charset="0"/>
              </a:rPr>
              <a:t>PyTorch</a:t>
            </a:r>
            <a:r>
              <a:rPr lang="ru-RU" sz="1000" dirty="0"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sz="1000" dirty="0">
              <a:cs typeface="Times New Roman" panose="02020603050405020304" pitchFamily="18" charset="0"/>
            </a:endParaRPr>
          </a:p>
          <a:p>
            <a:r>
              <a:rPr lang="ru-RU" sz="1600" b="1" dirty="0">
                <a:cs typeface="Times New Roman" panose="02020603050405020304" pitchFamily="18" charset="0"/>
              </a:rPr>
              <a:t>3. </a:t>
            </a:r>
            <a:r>
              <a:rPr lang="ru-RU" sz="1600" b="1" dirty="0" err="1">
                <a:cs typeface="Times New Roman" panose="02020603050405020304" pitchFamily="18" charset="0"/>
              </a:rPr>
              <a:t>Generative</a:t>
            </a:r>
            <a:r>
              <a:rPr lang="ru-RU" sz="1600" b="1" dirty="0">
                <a:cs typeface="Times New Roman" panose="02020603050405020304" pitchFamily="18" charset="0"/>
              </a:rPr>
              <a:t> AI и интеллектуальные цифровые ассистенты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Дисциплина посвящена технологиям генеративного искусственного интеллекта и их применению в информационных системах. Изучаются большие языковые модели (LLM), архитектура </a:t>
            </a:r>
            <a:r>
              <a:rPr lang="ru-RU" sz="1000" dirty="0" err="1">
                <a:cs typeface="Times New Roman" panose="02020603050405020304" pitchFamily="18" charset="0"/>
              </a:rPr>
              <a:t>трансформеров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prompt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engineering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fine-tuning</a:t>
            </a:r>
            <a:r>
              <a:rPr lang="ru-RU" sz="1000" dirty="0"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cs typeface="Times New Roman" panose="02020603050405020304" pitchFamily="18" charset="0"/>
              </a:rPr>
              <a:t>retrieval-augmented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generation</a:t>
            </a:r>
            <a:r>
              <a:rPr lang="ru-RU" sz="1000" dirty="0">
                <a:cs typeface="Times New Roman" panose="02020603050405020304" pitchFamily="18" charset="0"/>
              </a:rPr>
              <a:t> (RAG), разработка корпоративных чат-ботов и интеллектуальных ассистентов. Рассматриваются вопросы безопасности, защиты данных, этики и доверия к ИИ, а также внедрение </a:t>
            </a:r>
            <a:r>
              <a:rPr lang="ru-RU" sz="1000" dirty="0" err="1">
                <a:cs typeface="Times New Roman" panose="02020603050405020304" pitchFamily="18" charset="0"/>
              </a:rPr>
              <a:t>GenAI</a:t>
            </a:r>
            <a:r>
              <a:rPr lang="ru-RU" sz="1000" dirty="0">
                <a:cs typeface="Times New Roman" panose="02020603050405020304" pitchFamily="18" charset="0"/>
              </a:rPr>
              <a:t> в ERP, CRM и образовательные платформы. Практическая часть включает разработку прототипа интеллектуального ассистента для автоматизации бизнес-процессов или поддержки пользователей ИС.</a:t>
            </a:r>
          </a:p>
          <a:p>
            <a:endParaRPr lang="ru-RU" sz="1000" dirty="0" smtClean="0">
              <a:cs typeface="Times New Roman" panose="02020603050405020304" pitchFamily="18" charset="0"/>
            </a:endParaRPr>
          </a:p>
          <a:p>
            <a:r>
              <a:rPr lang="ru-RU" sz="1600" b="1" dirty="0">
                <a:cs typeface="Times New Roman" panose="02020603050405020304" pitchFamily="18" charset="0"/>
              </a:rPr>
              <a:t>4. Интеллектуальные информационные системы AI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Дисциплина направлена на формирование у студентов системного понимания методов машинного обучения и их интеграции в корпоративные информационные системы. Рассматриваются </a:t>
            </a:r>
            <a:r>
              <a:rPr lang="ru-RU" sz="1000" dirty="0" err="1">
                <a:cs typeface="Times New Roman" panose="02020603050405020304" pitchFamily="18" charset="0"/>
              </a:rPr>
              <a:t>supervised</a:t>
            </a:r>
            <a:r>
              <a:rPr lang="ru-RU" sz="1000" dirty="0"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cs typeface="Times New Roman" panose="02020603050405020304" pitchFamily="18" charset="0"/>
              </a:rPr>
              <a:t>unsupervised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learning</a:t>
            </a:r>
            <a:r>
              <a:rPr lang="ru-RU" sz="1000" dirty="0">
                <a:cs typeface="Times New Roman" panose="02020603050405020304" pitchFamily="18" charset="0"/>
              </a:rPr>
              <a:t>, методы классификации и регрессии, нейронные сети, ансамблевые методы, </a:t>
            </a:r>
            <a:r>
              <a:rPr lang="ru-RU" sz="1000" dirty="0" err="1">
                <a:cs typeface="Times New Roman" panose="02020603050405020304" pitchFamily="18" charset="0"/>
              </a:rPr>
              <a:t>feature</a:t>
            </a:r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cs typeface="Times New Roman" panose="02020603050405020304" pitchFamily="18" charset="0"/>
              </a:rPr>
              <a:t>engineering</a:t>
            </a:r>
            <a:r>
              <a:rPr lang="ru-RU" sz="1000" dirty="0">
                <a:cs typeface="Times New Roman" panose="02020603050405020304" pitchFamily="18" charset="0"/>
              </a:rPr>
              <a:t>, оценка качества моделей, интерпретируемость ИИ. Особое внимание уделяется проектированию архитектуры интеллектуальных модулей в составе ИС, работе с большими данными, интеграции ML-сервисов через API и построению прототипов на современных </a:t>
            </a:r>
            <a:r>
              <a:rPr lang="ru-RU" sz="1000" dirty="0" err="1">
                <a:cs typeface="Times New Roman" panose="02020603050405020304" pitchFamily="18" charset="0"/>
              </a:rPr>
              <a:t>фреймворках</a:t>
            </a:r>
            <a:r>
              <a:rPr lang="ru-RU" sz="1000" dirty="0">
                <a:cs typeface="Times New Roman" panose="02020603050405020304" pitchFamily="18" charset="0"/>
              </a:rPr>
              <a:t>. В рамках курса студенты реализуют прикладной проект по внедрению ML-модуля в бизнес-процесс организации.</a:t>
            </a:r>
            <a:endParaRPr lang="ru-RU" sz="1000" dirty="0" smtClean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6572" y="1640674"/>
            <a:ext cx="5099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Модуль «Искусственный интеллект»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64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55396" y="992419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Финансирование 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научной </a:t>
            </a:r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деятельности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667693"/>
              </p:ext>
            </p:extLst>
          </p:nvPr>
        </p:nvGraphicFramePr>
        <p:xfrm>
          <a:off x="246186" y="2137313"/>
          <a:ext cx="11616102" cy="47346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3190">
                  <a:extLst>
                    <a:ext uri="{9D8B030D-6E8A-4147-A177-3AD203B41FA5}">
                      <a16:colId xmlns:a16="http://schemas.microsoft.com/office/drawing/2014/main" val="2721393072"/>
                    </a:ext>
                  </a:extLst>
                </a:gridCol>
                <a:gridCol w="3745523">
                  <a:extLst>
                    <a:ext uri="{9D8B030D-6E8A-4147-A177-3AD203B41FA5}">
                      <a16:colId xmlns:a16="http://schemas.microsoft.com/office/drawing/2014/main" val="324299269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712269234"/>
                    </a:ext>
                  </a:extLst>
                </a:gridCol>
                <a:gridCol w="1732085">
                  <a:extLst>
                    <a:ext uri="{9D8B030D-6E8A-4147-A177-3AD203B41FA5}">
                      <a16:colId xmlns:a16="http://schemas.microsoft.com/office/drawing/2014/main" val="2233730801"/>
                    </a:ext>
                  </a:extLst>
                </a:gridCol>
                <a:gridCol w="1204546">
                  <a:extLst>
                    <a:ext uri="{9D8B030D-6E8A-4147-A177-3AD203B41FA5}">
                      <a16:colId xmlns:a16="http://schemas.microsoft.com/office/drawing/2014/main" val="3577885062"/>
                    </a:ext>
                  </a:extLst>
                </a:gridCol>
                <a:gridCol w="729762">
                  <a:extLst>
                    <a:ext uri="{9D8B030D-6E8A-4147-A177-3AD203B41FA5}">
                      <a16:colId xmlns:a16="http://schemas.microsoft.com/office/drawing/2014/main" val="1660293652"/>
                    </a:ext>
                  </a:extLst>
                </a:gridCol>
                <a:gridCol w="817684">
                  <a:extLst>
                    <a:ext uri="{9D8B030D-6E8A-4147-A177-3AD203B41FA5}">
                      <a16:colId xmlns:a16="http://schemas.microsoft.com/office/drawing/2014/main" val="3077908906"/>
                    </a:ext>
                  </a:extLst>
                </a:gridCol>
                <a:gridCol w="1091712">
                  <a:extLst>
                    <a:ext uri="{9D8B030D-6E8A-4147-A177-3AD203B41FA5}">
                      <a16:colId xmlns:a16="http://schemas.microsoft.com/office/drawing/2014/main" val="1086469656"/>
                    </a:ext>
                  </a:extLst>
                </a:gridCol>
              </a:tblGrid>
              <a:tr h="3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ИРН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Наименование проекта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Ф.И.О. научного руководителя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Приоритет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Вид исследования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Конкурс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Период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финансирования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:a16="http://schemas.microsoft.com/office/drawing/2014/main" val="2447135800"/>
                  </a:ext>
                </a:extLst>
              </a:tr>
              <a:tr h="382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АР19675961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Разработка и исследование протоколов распределения ключей на основе квантовых свойств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</a:rPr>
                        <a:t>Бегимбаева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Енлик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Ериковна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Информационные, коммуникационные и космические технологии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Прикладное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ГФ 2023-2025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2023-2025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99 2</a:t>
                      </a:r>
                      <a:r>
                        <a:rPr lang="ru-RU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88 413</a:t>
                      </a:r>
                      <a:endParaRPr lang="ru-RU" sz="11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:a16="http://schemas.microsoft.com/office/drawing/2014/main" val="252690021"/>
                  </a:ext>
                </a:extLst>
              </a:tr>
              <a:tr h="3829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AP23489999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Разработка интеллектуальной технологии и цифровой платформы адаптационного зонирования </a:t>
                      </a:r>
                      <a:r>
                        <a:rPr lang="ru-RU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территорий</a:t>
                      </a:r>
                      <a:r>
                        <a:rPr lang="ru-RU" sz="1100" u="none" strike="noStrike" dirty="0">
                          <a:effectLst/>
                        </a:rPr>
                        <a:t> в условиях динамики климата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Ягалиева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Багдат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Есеновна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Передовое производство, цифровые и космические технологии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Прикладное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ГФ 2024 - 2026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2024 - 2026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000 000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:a16="http://schemas.microsoft.com/office/drawing/2014/main" val="2123872417"/>
                  </a:ext>
                </a:extLst>
              </a:tr>
              <a:tr h="577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AP23487678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Разработка широкополосного, </a:t>
                      </a:r>
                      <a:r>
                        <a:rPr lang="ru-RU" sz="1100" u="none" strike="noStrike" dirty="0" err="1">
                          <a:effectLst/>
                        </a:rPr>
                        <a:t>энергоэффективного</a:t>
                      </a:r>
                      <a:r>
                        <a:rPr lang="ru-RU" sz="1100" u="none" strike="noStrike" dirty="0">
                          <a:effectLst/>
                        </a:rPr>
                        <a:t> и компактного преобразователя механических колебаний окружающей среды в электрические сигналы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Албанбай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Нұртай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Передовое производство, цифровые и космические технологии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Прикладное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ГФ 2024 - 2026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2024 - 2026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  <a:r>
                        <a:rPr lang="ru-RU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758</a:t>
                      </a: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84" marR="4884" marT="4884" marB="0" anchor="ctr"/>
                </a:tc>
                <a:extLst>
                  <a:ext uri="{0D108BD9-81ED-4DB2-BD59-A6C34878D82A}">
                    <a16:rowId xmlns:a16="http://schemas.microsoft.com/office/drawing/2014/main" val="3930396637"/>
                  </a:ext>
                </a:extLst>
              </a:tr>
              <a:tr h="403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AP19678995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метода распознавания дикторов с применением глубоких нейронных сетей при ультракороткой продолжительности чистой речи</a:t>
                      </a: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Ахмедиярова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Национальная безопасность и оборона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Прикладное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ГФ 2023 - 2025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2023 - 2025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234 130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3169102555"/>
                  </a:ext>
                </a:extLst>
              </a:tr>
              <a:tr h="403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BR24993166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комплексной инновационной онлайн-платформы, автоматизированной системы юридической помощи и единой системы автоматизации работы юристов</a:t>
                      </a: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Ахмедиярова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Интеллектуальный потенциал страны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Прикладное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ПЦФ</a:t>
                      </a: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2024 -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2024 - 2026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855 000 000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578555900"/>
                  </a:ext>
                </a:extLst>
              </a:tr>
              <a:tr h="5389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AP22686112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Исследование соматических мутаций по данным одноклеточной РНК с 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использованием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методов машинного обучения у пациентов с заболеванием периферических артерий</a:t>
                      </a: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Куникеев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А.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Передовое 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производство, цифровые и космические 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Прикладное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Жас-Галым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2024 – 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2024 - 2026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816 820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3281039117"/>
                  </a:ext>
                </a:extLst>
              </a:tr>
              <a:tr h="615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AP24786145</a:t>
                      </a: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алгоритма фильтрации и предварительной обработки биомедицинских изображений для кардиологической диагностики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Кабдуллин Максат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Передовое производство, цифровые и космические технологии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Прикладное</a:t>
                      </a: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Биоинформатика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Жас-Галым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 – 2027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28 845 010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222224819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81637" y="1309421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ИТОГО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31512" y="497579"/>
            <a:ext cx="36776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/>
              <a:t>1 312 942 373</a:t>
            </a:r>
            <a:r>
              <a:rPr lang="ru-RU" sz="880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84518" y="1589948"/>
            <a:ext cx="704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тенге</a:t>
            </a:r>
          </a:p>
        </p:txBody>
      </p:sp>
    </p:spTree>
    <p:extLst>
      <p:ext uri="{BB962C8B-B14F-4D97-AF65-F5344CB8AC3E}">
        <p14:creationId xmlns:p14="http://schemas.microsoft.com/office/powerpoint/2010/main" val="644174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544" y="2418455"/>
            <a:ext cx="1795549" cy="26933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5485" y="1080733"/>
            <a:ext cx="10244806" cy="820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400" dirty="0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Проект ГФ 2022-2025: </a:t>
            </a:r>
            <a:r>
              <a:rPr lang="en-US" sz="2400" dirty="0" err="1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Интеллектуальная</a:t>
            </a:r>
            <a:r>
              <a:rPr lang="en-US" sz="2400" dirty="0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система </a:t>
            </a:r>
            <a:r>
              <a:rPr lang="en-US" sz="24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кредитования</a:t>
            </a:r>
            <a:r>
              <a:rPr lang="en-US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endParaRPr lang="ru-RU" sz="2400" dirty="0" smtClean="0">
              <a:solidFill>
                <a:srgbClr val="0070C0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r>
              <a:rPr lang="en-US" sz="2400" dirty="0" err="1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производителя</a:t>
            </a:r>
            <a:r>
              <a:rPr lang="en-US" sz="2400" dirty="0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/</a:t>
            </a:r>
            <a:r>
              <a:rPr lang="ru-RU" sz="2400" dirty="0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импортера</a:t>
            </a:r>
            <a:r>
              <a:rPr lang="en-US" sz="2400" dirty="0" smtClean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товара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 1"/>
          <p:cNvSpPr/>
          <p:nvPr/>
        </p:nvSpPr>
        <p:spPr>
          <a:xfrm>
            <a:off x="395485" y="2310938"/>
            <a:ext cx="5675377" cy="1337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Созданы тестовые наборы с реальными и синтетическими данными (выручка, прибыль, коэффициент ликвидности, долговая нагрузка, кредитная история, отраслевой риск, срок существования, тип деятельности, рейтинг репутации, факт дефолта). Модель протестирована на реальных выборках МСБ — совпадение с экспертными заключениями ~94% в пилотных сценариях.</a:t>
            </a:r>
            <a:endParaRPr lang="en-US" sz="1200" dirty="0"/>
          </a:p>
        </p:txBody>
      </p:sp>
      <p:sp>
        <p:nvSpPr>
          <p:cNvPr id="9" name="Text 2"/>
          <p:cNvSpPr/>
          <p:nvPr/>
        </p:nvSpPr>
        <p:spPr>
          <a:xfrm>
            <a:off x="416530" y="449146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Результаты пилота</a:t>
            </a:r>
            <a:endParaRPr lang="en-US" sz="1950" b="1" dirty="0"/>
          </a:p>
        </p:txBody>
      </p:sp>
      <p:sp>
        <p:nvSpPr>
          <p:cNvPr id="10" name="Text 3"/>
          <p:cNvSpPr/>
          <p:nvPr/>
        </p:nvSpPr>
        <p:spPr>
          <a:xfrm>
            <a:off x="416530" y="4880819"/>
            <a:ext cx="639734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Сокращение времени анализа заявки с 10–15 минут до ~1–2 минут; повышение объективности решений; устойчивость к неполным данным благодаря метазнаниям и правилам резервного режима.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764" y="3549767"/>
            <a:ext cx="2025536" cy="1251854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729" y="5415006"/>
            <a:ext cx="2181225" cy="1348019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6813877" y="480162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Метрики качества</a:t>
            </a:r>
            <a:endParaRPr lang="en-US" sz="1950" b="1" dirty="0"/>
          </a:p>
        </p:txBody>
      </p:sp>
      <p:sp>
        <p:nvSpPr>
          <p:cNvPr id="14" name="Text 5"/>
          <p:cNvSpPr/>
          <p:nvPr/>
        </p:nvSpPr>
        <p:spPr>
          <a:xfrm>
            <a:off x="6813877" y="5276215"/>
            <a:ext cx="345191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AUC ≈ 0.63–0.64, среднее время анализа ~2 секунды (модульный тест), стабильность на анонимизированных транзакциях партнёра.</a:t>
            </a:r>
            <a:endParaRPr lang="en-US" sz="1200" dirty="0"/>
          </a:p>
        </p:txBody>
      </p:sp>
      <p:sp>
        <p:nvSpPr>
          <p:cNvPr id="16" name="Shape 1"/>
          <p:cNvSpPr/>
          <p:nvPr/>
        </p:nvSpPr>
        <p:spPr>
          <a:xfrm>
            <a:off x="6525976" y="1710769"/>
            <a:ext cx="2739131" cy="2447568"/>
          </a:xfrm>
          <a:prstGeom prst="roundRect">
            <a:avLst>
              <a:gd name="adj" fmla="val 228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KZ" sz="1400"/>
          </a:p>
        </p:txBody>
      </p:sp>
      <p:sp>
        <p:nvSpPr>
          <p:cNvPr id="17" name="Text 2"/>
          <p:cNvSpPr/>
          <p:nvPr/>
        </p:nvSpPr>
        <p:spPr>
          <a:xfrm>
            <a:off x="6702189" y="1886982"/>
            <a:ext cx="1358444" cy="15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Научная новизна</a:t>
            </a:r>
            <a:endParaRPr lang="en-US" sz="1400" b="1" dirty="0"/>
          </a:p>
        </p:txBody>
      </p:sp>
      <p:sp>
        <p:nvSpPr>
          <p:cNvPr id="18" name="Text 3"/>
          <p:cNvSpPr/>
          <p:nvPr/>
        </p:nvSpPr>
        <p:spPr>
          <a:xfrm>
            <a:off x="6702189" y="2236429"/>
            <a:ext cx="2512097" cy="2111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Гибридный подход: объединение онтологий, правил и ансамблевых/нейросетевых моделей для PD/LGD/EAD с Explainable AI; адаптация к спецификации РК и интеграция с национальными реестрами.</a:t>
            </a:r>
            <a:endParaRPr lang="en-US" sz="110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100" y="6012877"/>
            <a:ext cx="1246762" cy="7476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90816" y="1669122"/>
            <a:ext cx="2106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Руководитель:</a:t>
            </a:r>
          </a:p>
          <a:p>
            <a:r>
              <a:rPr lang="ru-RU" dirty="0" err="1" smtClean="0"/>
              <a:t>Молдагулова</a:t>
            </a:r>
            <a:r>
              <a:rPr lang="ru-RU" dirty="0" smtClean="0"/>
              <a:t> А.Н., к.т.н., профессор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72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1437" t="14730" r="67106" b="59302"/>
          <a:stretch/>
        </p:blipFill>
        <p:spPr>
          <a:xfrm>
            <a:off x="9489363" y="1937056"/>
            <a:ext cx="1888643" cy="24080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4522" y="1080733"/>
            <a:ext cx="11213044" cy="1230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Проект </a:t>
            </a:r>
            <a:r>
              <a:rPr lang="ru-RU" sz="20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Жас-Галым</a:t>
            </a:r>
            <a:r>
              <a:rPr lang="ru-RU" sz="24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2024-2026: Исследование соматических мутаций по данным одноклеточной РНК с использованием методов машинного обучения у пациентов с заболеванием периферических артерий</a:t>
            </a:r>
          </a:p>
        </p:txBody>
      </p:sp>
      <p:pic>
        <p:nvPicPr>
          <p:cNvPr id="20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6" t="2727" r="19642" b="8740"/>
          <a:stretch/>
        </p:blipFill>
        <p:spPr bwMode="auto">
          <a:xfrm>
            <a:off x="334521" y="2327765"/>
            <a:ext cx="2460929" cy="438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40" y="2500882"/>
            <a:ext cx="2224150" cy="329227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 2"/>
          <p:cNvSpPr/>
          <p:nvPr/>
        </p:nvSpPr>
        <p:spPr>
          <a:xfrm>
            <a:off x="5429090" y="2370659"/>
            <a:ext cx="3315276" cy="217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ru-RU" sz="1400" b="1" dirty="0" smtClean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Промежуточные результаты проекта:</a:t>
            </a:r>
            <a:endParaRPr lang="en-US" sz="1400" b="1" dirty="0"/>
          </a:p>
        </p:txBody>
      </p:sp>
      <p:sp>
        <p:nvSpPr>
          <p:cNvPr id="23" name="Text 3"/>
          <p:cNvSpPr/>
          <p:nvPr/>
        </p:nvSpPr>
        <p:spPr>
          <a:xfrm>
            <a:off x="5514831" y="2657703"/>
            <a:ext cx="3143795" cy="2111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/>
              <a:t>Систематизация методов кластеризации генетических данных</a:t>
            </a:r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/>
              <a:t>Анализ особенностей обработки </a:t>
            </a:r>
            <a:r>
              <a:rPr lang="ru-RU" sz="1400" dirty="0" err="1"/>
              <a:t>scRNA-seq</a:t>
            </a:r>
            <a:r>
              <a:rPr lang="ru-RU" sz="1400" dirty="0"/>
              <a:t> данных</a:t>
            </a:r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/>
              <a:t>Выявление ключевых проблем в анализе генетических данных</a:t>
            </a:r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/>
              <a:t>Анализ современных тенденций и перспектив</a:t>
            </a:r>
          </a:p>
          <a:p>
            <a:pPr marL="228600" indent="-228600">
              <a:lnSpc>
                <a:spcPts val="1950"/>
              </a:lnSpc>
              <a:buFont typeface="+mj-lt"/>
              <a:buAutoNum type="arabicPeriod"/>
            </a:pPr>
            <a:r>
              <a:rPr lang="ru-RU" sz="1400" dirty="0"/>
              <a:t>Формирование обобщённых рекомендаций</a:t>
            </a:r>
          </a:p>
          <a:p>
            <a:pPr>
              <a:lnSpc>
                <a:spcPts val="1950"/>
              </a:lnSpc>
            </a:pPr>
            <a:endParaRPr lang="en-US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97940" y="5475816"/>
            <a:ext cx="54013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Итоговый результат проекта</a:t>
            </a:r>
          </a:p>
          <a:p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Главным результатом является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комплексная систематизация современных методов обработки и кластеризации генетических данных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, выявление их преимуществ и ограничений, а также определение перспективных направлений развития анализа данных в </a:t>
            </a:r>
            <a:r>
              <a:rPr lang="ru-RU" sz="1400" dirty="0" err="1">
                <a:solidFill>
                  <a:schemeClr val="accent6">
                    <a:lumMod val="75000"/>
                  </a:schemeClr>
                </a:solidFill>
              </a:rPr>
              <a:t>геномике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4" name="Shape 1"/>
          <p:cNvSpPr/>
          <p:nvPr/>
        </p:nvSpPr>
        <p:spPr>
          <a:xfrm>
            <a:off x="9112523" y="4561076"/>
            <a:ext cx="2832977" cy="1829480"/>
          </a:xfrm>
          <a:prstGeom prst="roundRect">
            <a:avLst>
              <a:gd name="adj" fmla="val 228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KZ" sz="1400"/>
          </a:p>
        </p:txBody>
      </p:sp>
      <p:sp>
        <p:nvSpPr>
          <p:cNvPr id="25" name="Text 2"/>
          <p:cNvSpPr/>
          <p:nvPr/>
        </p:nvSpPr>
        <p:spPr>
          <a:xfrm>
            <a:off x="9315013" y="4600694"/>
            <a:ext cx="1358444" cy="15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Научная новизна</a:t>
            </a:r>
            <a:endParaRPr lang="en-US" sz="1400" b="1" dirty="0"/>
          </a:p>
        </p:txBody>
      </p:sp>
      <p:sp>
        <p:nvSpPr>
          <p:cNvPr id="26" name="Text 3"/>
          <p:cNvSpPr/>
          <p:nvPr/>
        </p:nvSpPr>
        <p:spPr>
          <a:xfrm>
            <a:off x="9305585" y="4837184"/>
            <a:ext cx="2512097" cy="1430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100" dirty="0"/>
              <a:t>Основная новизна проекта заключается в комплексной интеграции современных методов кластерного анализа с учетом специфики </a:t>
            </a:r>
            <a:r>
              <a:rPr lang="ru-RU" sz="1100" dirty="0" err="1"/>
              <a:t>высокоразмерных</a:t>
            </a:r>
            <a:r>
              <a:rPr lang="ru-RU" sz="1100" dirty="0"/>
              <a:t> данных экспрессии генов, особенно данных одноклеточного </a:t>
            </a:r>
            <a:r>
              <a:rPr lang="ru-RU" sz="1100" dirty="0" err="1"/>
              <a:t>секвенирования</a:t>
            </a:r>
            <a:r>
              <a:rPr lang="ru-RU" sz="1100" dirty="0"/>
              <a:t> РНК (</a:t>
            </a:r>
            <a:r>
              <a:rPr lang="ru-RU" sz="1100" dirty="0" err="1"/>
              <a:t>scRNA-seq</a:t>
            </a:r>
            <a:r>
              <a:rPr lang="ru-RU" sz="1100" dirty="0"/>
              <a:t>), и формировании системного подхода к их обработке и интерпретации.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68919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34521" y="1080733"/>
            <a:ext cx="9573049" cy="1230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Проект </a:t>
            </a:r>
            <a:r>
              <a:rPr lang="ru-RU" sz="2000" dirty="0" err="1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Жас-Галым</a:t>
            </a:r>
            <a:r>
              <a:rPr lang="ru-RU" sz="20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2025-2027 гг.: </a:t>
            </a:r>
            <a:r>
              <a:rPr lang="kk-KZ" sz="2000" dirty="0">
                <a:solidFill>
                  <a:srgbClr val="0070C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Разработка алгоритма фильтрации и предварительной обработки биомедицинских изображений для кардиологической диагностики</a:t>
            </a:r>
            <a:endParaRPr lang="ru-RU" sz="2000" dirty="0">
              <a:solidFill>
                <a:srgbClr val="0070C0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</p:txBody>
      </p:sp>
      <p:sp>
        <p:nvSpPr>
          <p:cNvPr id="16" name="Shape 1"/>
          <p:cNvSpPr/>
          <p:nvPr/>
        </p:nvSpPr>
        <p:spPr>
          <a:xfrm>
            <a:off x="6684994" y="2105394"/>
            <a:ext cx="2739131" cy="2447568"/>
          </a:xfrm>
          <a:prstGeom prst="roundRect">
            <a:avLst>
              <a:gd name="adj" fmla="val 228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KZ" sz="1400"/>
          </a:p>
        </p:txBody>
      </p:sp>
      <p:sp>
        <p:nvSpPr>
          <p:cNvPr id="18" name="Text 3"/>
          <p:cNvSpPr/>
          <p:nvPr/>
        </p:nvSpPr>
        <p:spPr>
          <a:xfrm>
            <a:off x="6815037" y="2273493"/>
            <a:ext cx="2512097" cy="2111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50"/>
              </a:lnSpc>
            </a:pPr>
            <a:r>
              <a:rPr lang="ru-RU" sz="140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Дальнейшие шаги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	</a:t>
            </a:r>
            <a:endParaRPr lang="ru-RU" sz="1100" dirty="0" smtClean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1950"/>
              </a:lnSpc>
            </a:pP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Оптимизация 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параметров алгоритма	</a:t>
            </a:r>
            <a:endParaRPr lang="ru-RU" sz="1100" dirty="0" smtClean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1950"/>
              </a:lnSpc>
            </a:pP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Расширение 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тестовой </a:t>
            </a: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выборки</a:t>
            </a:r>
          </a:p>
          <a:p>
            <a:pPr>
              <a:lnSpc>
                <a:spcPts val="1950"/>
              </a:lnSpc>
            </a:pP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Проведение 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количественной оценки качества </a:t>
            </a: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обработки</a:t>
            </a:r>
          </a:p>
          <a:p>
            <a:pPr>
              <a:lnSpc>
                <a:spcPts val="1950"/>
              </a:lnSpc>
            </a:pPr>
            <a:r>
              <a:rPr lang="ru-RU" sz="110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Подготовка </a:t>
            </a:r>
            <a:r>
              <a:rPr lang="ru-RU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финальной версии алгоритма</a:t>
            </a:r>
            <a:endParaRPr lang="en-US" sz="11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4674" y="2331638"/>
            <a:ext cx="6096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/>
              <a:t>Текущие </a:t>
            </a:r>
            <a:r>
              <a:rPr lang="ru-RU" b="1" u="sng" dirty="0" smtClean="0"/>
              <a:t>результаты</a:t>
            </a:r>
            <a:r>
              <a:rPr lang="kk-KZ" b="1" u="sng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Проведен </a:t>
            </a:r>
            <a:r>
              <a:rPr lang="ru-RU" sz="1600" dirty="0"/>
              <a:t>анализ существующих методов обработки биомедицинских </a:t>
            </a:r>
            <a:r>
              <a:rPr lang="ru-RU" sz="1600" dirty="0" smtClean="0"/>
              <a:t>изображений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Разработан </a:t>
            </a:r>
            <a:r>
              <a:rPr lang="ru-RU" sz="1600" dirty="0"/>
              <a:t>и реализован прототип алгоритма </a:t>
            </a:r>
            <a:r>
              <a:rPr lang="ru-RU" sz="1600" dirty="0" smtClean="0"/>
              <a:t>фильтрации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Проведено </a:t>
            </a:r>
            <a:r>
              <a:rPr lang="ru-RU" sz="1600" dirty="0"/>
              <a:t>первичное тестирование на кардиологических </a:t>
            </a:r>
            <a:r>
              <a:rPr lang="ru-RU" sz="1600" dirty="0" smtClean="0"/>
              <a:t>изображениях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Подготовлены </a:t>
            </a:r>
            <a:r>
              <a:rPr lang="ru-RU" sz="1600" dirty="0"/>
              <a:t>научные публикации по теме исследования (2 </a:t>
            </a:r>
            <a:r>
              <a:rPr lang="ru-RU" sz="1600" dirty="0" smtClean="0"/>
              <a:t>ККСОН </a:t>
            </a:r>
            <a:r>
              <a:rPr lang="ru-RU" sz="1600" dirty="0"/>
              <a:t>опубликованы + Q3 в процессе </a:t>
            </a:r>
            <a:r>
              <a:rPr lang="ru-RU" sz="1600" dirty="0" smtClean="0"/>
              <a:t>подачи)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Заключено </a:t>
            </a:r>
            <a:r>
              <a:rPr lang="ru-RU" sz="1600" dirty="0"/>
              <a:t>соглашение о научно-практическом сотрудничестве с Больницей Медицинского центра Управления делами Президента РК (г. Алматы)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4" r="7086"/>
          <a:stretch>
            <a:fillRect/>
          </a:stretch>
        </p:blipFill>
        <p:spPr bwMode="auto">
          <a:xfrm>
            <a:off x="3275858" y="4947305"/>
            <a:ext cx="3615136" cy="17834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11" y="4947305"/>
            <a:ext cx="4284121" cy="17834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1229" t="32826" r="67056" b="39824"/>
          <a:stretch/>
        </p:blipFill>
        <p:spPr>
          <a:xfrm>
            <a:off x="9794377" y="989914"/>
            <a:ext cx="1885434" cy="247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47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877" y="1150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Монографии, связанные с ИИ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611" y="2127854"/>
            <a:ext cx="2263983" cy="3593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09" y="2128444"/>
            <a:ext cx="2442870" cy="3588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5606" t="11531" r="33442" b="11859"/>
          <a:stretch/>
        </p:blipFill>
        <p:spPr>
          <a:xfrm>
            <a:off x="710737" y="2127855"/>
            <a:ext cx="2561173" cy="3565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08268" y="5848186"/>
            <a:ext cx="2958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Сербин В.В., </a:t>
            </a:r>
            <a:r>
              <a:rPr lang="ru-RU" sz="1400" dirty="0" err="1" smtClean="0"/>
              <a:t>к.т.н</a:t>
            </a:r>
            <a:r>
              <a:rPr lang="kk-KZ" sz="1400" dirty="0" smtClean="0"/>
              <a:t>, ассоц.профессор</a:t>
            </a:r>
            <a:r>
              <a:rPr lang="ru-RU" sz="1400" dirty="0" smtClean="0"/>
              <a:t>  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3468" y="5915513"/>
            <a:ext cx="2927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/>
              <a:t>Рахметулаева</a:t>
            </a:r>
            <a:r>
              <a:rPr lang="ru-RU" sz="1400" dirty="0" smtClean="0"/>
              <a:t> С.Б., </a:t>
            </a:r>
            <a:r>
              <a:rPr lang="en-US" sz="1400" dirty="0" smtClean="0"/>
              <a:t>PhD</a:t>
            </a:r>
            <a:r>
              <a:rPr lang="kk-KZ" sz="1400" dirty="0" smtClean="0"/>
              <a:t>, профессор</a:t>
            </a:r>
            <a:r>
              <a:rPr lang="ru-RU" sz="1400" dirty="0" smtClean="0"/>
              <a:t>  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804611" y="5848186"/>
            <a:ext cx="2958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Сербин В.В., </a:t>
            </a:r>
            <a:r>
              <a:rPr lang="ru-RU" sz="1400" dirty="0" err="1" smtClean="0"/>
              <a:t>к.т.н</a:t>
            </a:r>
            <a:r>
              <a:rPr lang="kk-KZ" sz="1400" dirty="0" smtClean="0"/>
              <a:t>, ассоц.профессор</a:t>
            </a:r>
            <a:r>
              <a:rPr lang="ru-RU" sz="1400" dirty="0" smtClean="0"/>
              <a:t>  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4888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79877" y="1150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Доля 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ППС, имеющих индекс </a:t>
            </a:r>
            <a:r>
              <a:rPr lang="ru-RU" sz="32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Хирша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4443" y="2842919"/>
            <a:ext cx="704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u="sng" dirty="0" smtClean="0"/>
              <a:t>12</a:t>
            </a:r>
          </a:p>
          <a:p>
            <a:r>
              <a:rPr lang="ru-RU" sz="4000" dirty="0" smtClean="0"/>
              <a:t>25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82892" y="2781364"/>
            <a:ext cx="21355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/>
              <a:t>48%</a:t>
            </a:r>
            <a:endParaRPr lang="ru-RU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864453" y="2473587"/>
            <a:ext cx="1532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Штатные ППС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598674"/>
              </p:ext>
            </p:extLst>
          </p:nvPr>
        </p:nvGraphicFramePr>
        <p:xfrm>
          <a:off x="6590748" y="2136577"/>
          <a:ext cx="5115475" cy="4386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3309">
                  <a:extLst>
                    <a:ext uri="{9D8B030D-6E8A-4147-A177-3AD203B41FA5}">
                      <a16:colId xmlns:a16="http://schemas.microsoft.com/office/drawing/2014/main" val="1599808637"/>
                    </a:ext>
                  </a:extLst>
                </a:gridCol>
                <a:gridCol w="2184548">
                  <a:extLst>
                    <a:ext uri="{9D8B030D-6E8A-4147-A177-3AD203B41FA5}">
                      <a16:colId xmlns:a16="http://schemas.microsoft.com/office/drawing/2014/main" val="1991775871"/>
                    </a:ext>
                  </a:extLst>
                </a:gridCol>
                <a:gridCol w="2457618">
                  <a:extLst>
                    <a:ext uri="{9D8B030D-6E8A-4147-A177-3AD203B41FA5}">
                      <a16:colId xmlns:a16="http://schemas.microsoft.com/office/drawing/2014/main" val="3695257577"/>
                    </a:ext>
                  </a:extLst>
                </a:gridCol>
              </a:tblGrid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ФИО </a:t>
                      </a:r>
                      <a:r>
                        <a:rPr lang="ru-RU" sz="1400" b="1" u="none" strike="noStrike" dirty="0" smtClean="0">
                          <a:effectLst/>
                        </a:rPr>
                        <a:t>ППС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Индекс </a:t>
                      </a:r>
                      <a:r>
                        <a:rPr lang="en-US" sz="1400" b="1" u="none" strike="noStrike" dirty="0">
                          <a:effectLst/>
                        </a:rPr>
                        <a:t>h (Scopus)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2718334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Ашимов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А.А.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8521710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Кожамжарова</a:t>
                      </a:r>
                      <a:r>
                        <a:rPr lang="ru-RU" sz="1400" u="none" strike="noStrike" dirty="0">
                          <a:effectLst/>
                        </a:rPr>
                        <a:t> Д.Х.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3342344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Рахметуалаева</a:t>
                      </a:r>
                      <a:r>
                        <a:rPr lang="ru-RU" sz="1400" u="none" strike="noStrike" dirty="0">
                          <a:effectLst/>
                        </a:rPr>
                        <a:t> С.Б.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071700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Модагулова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А.Н.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5771631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Сатыбалдиева</a:t>
                      </a:r>
                      <a:r>
                        <a:rPr lang="ru-RU" sz="1400" u="none" strike="noStrike" dirty="0">
                          <a:effectLst/>
                        </a:rPr>
                        <a:t> Р.Ж.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626310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Сербин </a:t>
                      </a:r>
                      <a:r>
                        <a:rPr lang="ru-RU" sz="1400" u="none" strike="noStrike" dirty="0">
                          <a:effectLst/>
                        </a:rPr>
                        <a:t>В.В.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5918255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Шукаев</a:t>
                      </a:r>
                      <a:r>
                        <a:rPr lang="ru-RU" sz="1400" u="none" strike="noStrike" dirty="0">
                          <a:effectLst/>
                        </a:rPr>
                        <a:t> Д.Н.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695557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effectLst/>
                        </a:rPr>
                        <a:t>Баймтьаева</a:t>
                      </a:r>
                      <a:r>
                        <a:rPr lang="ru-RU" sz="1400" u="none" strike="noStrike" dirty="0" smtClean="0">
                          <a:effectLst/>
                        </a:rPr>
                        <a:t>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067923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Жумагалиев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Б.И.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5781277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Аристомбаева М.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9993733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Болысханова</a:t>
                      </a:r>
                      <a:r>
                        <a:rPr lang="ru-RU" sz="1400" u="none" strike="noStrike" dirty="0">
                          <a:effectLst/>
                        </a:rPr>
                        <a:t> М.Ж.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5332009"/>
                  </a:ext>
                </a:extLst>
              </a:tr>
              <a:tr h="337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Тулегнова Б.А.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2669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460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877" y="1150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Динамика научных трудов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197895"/>
              </p:ext>
            </p:extLst>
          </p:nvPr>
        </p:nvGraphicFramePr>
        <p:xfrm>
          <a:off x="742448" y="1864896"/>
          <a:ext cx="5574131" cy="436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194" y="2096148"/>
            <a:ext cx="1576821" cy="2502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416" y="2096148"/>
            <a:ext cx="1703808" cy="2502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35606" t="11531" r="33442" b="11859"/>
          <a:stretch/>
        </p:blipFill>
        <p:spPr>
          <a:xfrm>
            <a:off x="6537468" y="2096148"/>
            <a:ext cx="1799978" cy="25060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88903" y="1589781"/>
            <a:ext cx="3361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Монографии (2024-2025 уч. гг.):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88903" y="4774997"/>
            <a:ext cx="2588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Патенты (202</a:t>
            </a:r>
            <a:r>
              <a:rPr lang="en-US" b="1" dirty="0" smtClean="0"/>
              <a:t>3</a:t>
            </a:r>
            <a:r>
              <a:rPr lang="ru-RU" b="1" dirty="0" smtClean="0"/>
              <a:t>-2025 гг.):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Сербин </a:t>
            </a:r>
            <a:r>
              <a:rPr lang="ru-RU" dirty="0"/>
              <a:t>В.В. -1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Рахметулаева</a:t>
            </a:r>
            <a:r>
              <a:rPr lang="ru-RU" dirty="0" smtClean="0"/>
              <a:t> С.Б. -1 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08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60726" y="1047865"/>
            <a:ext cx="11014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Программы двойного диплома и совместные ОП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t="17581" r="12497" b="19739"/>
          <a:stretch/>
        </p:blipFill>
        <p:spPr>
          <a:xfrm>
            <a:off x="2240340" y="3314148"/>
            <a:ext cx="1529035" cy="720580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34782"/>
              </p:ext>
            </p:extLst>
          </p:nvPr>
        </p:nvGraphicFramePr>
        <p:xfrm>
          <a:off x="3994478" y="2249054"/>
          <a:ext cx="7759555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258">
                  <a:extLst>
                    <a:ext uri="{9D8B030D-6E8A-4147-A177-3AD203B41FA5}">
                      <a16:colId xmlns:a16="http://schemas.microsoft.com/office/drawing/2014/main" val="3257508340"/>
                    </a:ext>
                  </a:extLst>
                </a:gridCol>
                <a:gridCol w="1500326">
                  <a:extLst>
                    <a:ext uri="{9D8B030D-6E8A-4147-A177-3AD203B41FA5}">
                      <a16:colId xmlns:a16="http://schemas.microsoft.com/office/drawing/2014/main" val="712499721"/>
                    </a:ext>
                  </a:extLst>
                </a:gridCol>
                <a:gridCol w="1686757">
                  <a:extLst>
                    <a:ext uri="{9D8B030D-6E8A-4147-A177-3AD203B41FA5}">
                      <a16:colId xmlns:a16="http://schemas.microsoft.com/office/drawing/2014/main" val="3877509387"/>
                    </a:ext>
                  </a:extLst>
                </a:gridCol>
                <a:gridCol w="1083076">
                  <a:extLst>
                    <a:ext uri="{9D8B030D-6E8A-4147-A177-3AD203B41FA5}">
                      <a16:colId xmlns:a16="http://schemas.microsoft.com/office/drawing/2014/main" val="865766935"/>
                    </a:ext>
                  </a:extLst>
                </a:gridCol>
                <a:gridCol w="1296138">
                  <a:extLst>
                    <a:ext uri="{9D8B030D-6E8A-4147-A177-3AD203B41FA5}">
                      <a16:colId xmlns:a16="http://schemas.microsoft.com/office/drawing/2014/main" val="2323427253"/>
                    </a:ext>
                  </a:extLst>
                </a:gridCol>
              </a:tblGrid>
              <a:tr h="408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Образовательная программа </a:t>
                      </a:r>
                      <a:r>
                        <a:rPr lang="en-US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</a:t>
                      </a:r>
                      <a:endParaRPr lang="ru-RU" sz="14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Образовательная</a:t>
                      </a:r>
                      <a:r>
                        <a:rPr lang="ru-RU" sz="1400" baseline="0" dirty="0" smtClean="0"/>
                        <a:t> программа университета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партнера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Двухдипломная</a:t>
                      </a:r>
                      <a:r>
                        <a:rPr lang="ru-RU" sz="1400" dirty="0" smtClean="0"/>
                        <a:t>/</a:t>
                      </a:r>
                    </a:p>
                    <a:p>
                      <a:r>
                        <a:rPr lang="ru-RU" sz="1400" dirty="0" smtClean="0"/>
                        <a:t>Совместная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Кол-во</a:t>
                      </a:r>
                      <a:r>
                        <a:rPr lang="ru-RU" sz="1400" baseline="0" dirty="0" smtClean="0"/>
                        <a:t> студентов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Статус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224533"/>
                  </a:ext>
                </a:extLst>
              </a:tr>
              <a:tr h="583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6В0106 – Информационные системы</a:t>
                      </a:r>
                    </a:p>
                    <a:p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Computer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Совместная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20025"/>
                  </a:ext>
                </a:extLst>
              </a:tr>
              <a:tr h="557309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7М06103 – 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 of Information Systems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Inha</a:t>
                      </a:r>
                      <a:r>
                        <a:rPr lang="en-US" sz="1400" baseline="0" dirty="0" smtClean="0"/>
                        <a:t> University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Двухдипломная</a:t>
                      </a:r>
                      <a:r>
                        <a:rPr lang="ru-RU" sz="1400" baseline="0" dirty="0" smtClean="0"/>
                        <a:t> 3+1</a:t>
                      </a:r>
                      <a:endParaRPr lang="en-US" sz="1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 плане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277376"/>
                  </a:ext>
                </a:extLst>
              </a:tr>
            </a:tbl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6" y="3243093"/>
            <a:ext cx="1442823" cy="97245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Freeform 8"/>
          <p:cNvSpPr/>
          <p:nvPr/>
        </p:nvSpPr>
        <p:spPr>
          <a:xfrm>
            <a:off x="1258485" y="1765420"/>
            <a:ext cx="1815132" cy="1194314"/>
          </a:xfrm>
          <a:custGeom>
            <a:avLst/>
            <a:gdLst/>
            <a:ahLst/>
            <a:cxnLst/>
            <a:rect l="l" t="t" r="r" b="b"/>
            <a:pathLst>
              <a:path w="6658790" h="4704110">
                <a:moveTo>
                  <a:pt x="0" y="0"/>
                </a:moveTo>
                <a:lnTo>
                  <a:pt x="6658790" y="0"/>
                </a:lnTo>
                <a:lnTo>
                  <a:pt x="6658790" y="4704110"/>
                </a:lnTo>
                <a:lnTo>
                  <a:pt x="0" y="47041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841" t="-3258" r="-14841"/>
            </a:stretch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5" t="5109" r="21995" b="7479"/>
          <a:stretch/>
        </p:blipFill>
        <p:spPr>
          <a:xfrm>
            <a:off x="2509732" y="4215546"/>
            <a:ext cx="839324" cy="7916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6" y="4383406"/>
            <a:ext cx="1574283" cy="76869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7768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92047" y="1208834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Доля 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иностранных студентов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1677" y="1501221"/>
            <a:ext cx="32431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/>
              <a:t>2,35%</a:t>
            </a:r>
            <a:endParaRPr lang="ru-RU" sz="96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49194"/>
              </p:ext>
            </p:extLst>
          </p:nvPr>
        </p:nvGraphicFramePr>
        <p:xfrm>
          <a:off x="2141176" y="3034241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925">
                  <a:extLst>
                    <a:ext uri="{9D8B030D-6E8A-4147-A177-3AD203B41FA5}">
                      <a16:colId xmlns:a16="http://schemas.microsoft.com/office/drawing/2014/main" val="3494574395"/>
                    </a:ext>
                  </a:extLst>
                </a:gridCol>
                <a:gridCol w="5002741">
                  <a:extLst>
                    <a:ext uri="{9D8B030D-6E8A-4147-A177-3AD203B41FA5}">
                      <a16:colId xmlns:a16="http://schemas.microsoft.com/office/drawing/2014/main" val="232985105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97453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Шифр и наименована ОП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студентов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95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6В06106 Информационные системы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59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7M06109</a:t>
                      </a:r>
                      <a:r>
                        <a:rPr lang="ru-RU" dirty="0" smtClean="0"/>
                        <a:t> </a:t>
                      </a:r>
                      <a:r>
                        <a:rPr lang="en-US" dirty="0" smtClean="0"/>
                        <a:t>Management of information systems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80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21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74292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92047" y="6154538"/>
            <a:ext cx="287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Всего</a:t>
            </a:r>
            <a:r>
              <a:rPr lang="ru-RU" b="1" dirty="0"/>
              <a:t>:</a:t>
            </a:r>
            <a:r>
              <a:rPr lang="ru-RU" b="1" dirty="0" smtClean="0"/>
              <a:t> </a:t>
            </a:r>
            <a:r>
              <a:rPr lang="ru-RU" dirty="0" smtClean="0"/>
              <a:t>894 чел.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2047" y="5785206"/>
            <a:ext cx="4002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Контингент кафедры </a:t>
            </a:r>
            <a:r>
              <a:rPr lang="ru-RU" dirty="0" smtClean="0"/>
              <a:t>ИС </a:t>
            </a:r>
            <a:r>
              <a:rPr lang="ru-RU" dirty="0"/>
              <a:t>на </a:t>
            </a:r>
            <a:r>
              <a:rPr lang="ru-RU" dirty="0" smtClean="0"/>
              <a:t>1.01.2026 </a:t>
            </a:r>
            <a:r>
              <a:rPr lang="ru-RU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073436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8814" y="1081426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Лаборатории кафедры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36407" y="3489503"/>
            <a:ext cx="2874275" cy="6652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/>
              <a:t>Лаборатория </a:t>
            </a:r>
            <a:r>
              <a:rPr lang="en-US" sz="1100" dirty="0" smtClean="0"/>
              <a:t>Cisco</a:t>
            </a:r>
            <a:endParaRPr lang="en-US" sz="11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959890" y="5404061"/>
            <a:ext cx="1894312" cy="5264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dirty="0"/>
              <a:t>Л</a:t>
            </a:r>
            <a:r>
              <a:rPr lang="ru-RU" sz="1000" dirty="0" smtClean="0"/>
              <a:t>аборатория </a:t>
            </a:r>
            <a:r>
              <a:rPr lang="en-US" sz="1000" dirty="0" err="1" smtClean="0"/>
              <a:t>MyBPM</a:t>
            </a:r>
            <a:r>
              <a:rPr lang="en-US" sz="1000" dirty="0" smtClean="0"/>
              <a:t> </a:t>
            </a:r>
            <a:r>
              <a:rPr lang="ru-RU" sz="1000" dirty="0" smtClean="0"/>
              <a:t>по автоматизации бизнес-процессов</a:t>
            </a:r>
            <a:endParaRPr lang="en-US" sz="1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78602" y="3489503"/>
            <a:ext cx="2874275" cy="6652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/>
              <a:t>Лаборатория 1С</a:t>
            </a:r>
            <a:endParaRPr lang="en-US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952" y="1885517"/>
            <a:ext cx="2488048" cy="124402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12" y="2010321"/>
            <a:ext cx="2307207" cy="114275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68" y="4308110"/>
            <a:ext cx="1523684" cy="104577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901" y="1818302"/>
            <a:ext cx="1730314" cy="230708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31" y="1805852"/>
            <a:ext cx="1737055" cy="2316072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674" y="4300668"/>
            <a:ext cx="1743396" cy="2324528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72" y="4300668"/>
            <a:ext cx="1726413" cy="2301884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68" y="1759305"/>
            <a:ext cx="1298334" cy="1298334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7392297" y="3495734"/>
            <a:ext cx="2874275" cy="6652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/>
              <a:t>Лаборатория </a:t>
            </a:r>
            <a:r>
              <a:rPr lang="en-US" sz="1100" dirty="0" smtClean="0"/>
              <a:t>HUAWEI</a:t>
            </a:r>
            <a:endParaRPr lang="en-US" sz="1100" dirty="0"/>
          </a:p>
        </p:txBody>
      </p:sp>
      <p:pic>
        <p:nvPicPr>
          <p:cNvPr id="1026" name="Picture 2" descr="ПО Lenovo End User Computing Pro , Production Support Per User, 2 Yr  (7S0P004PWW) - BESTSERVER.KZ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675" y="4340032"/>
            <a:ext cx="1809150" cy="59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FORTINET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3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5102" y="967126"/>
            <a:ext cx="108977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Доля </a:t>
            </a:r>
            <a:r>
              <a:rPr lang="ru-RU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трудоустроенных в первый год после завершения обучения от общего количества выпускников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394" t="27433" r="67636" b="10725"/>
          <a:stretch/>
        </p:blipFill>
        <p:spPr>
          <a:xfrm>
            <a:off x="580951" y="2044344"/>
            <a:ext cx="3116989" cy="4020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9562" y="6231991"/>
            <a:ext cx="2982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Источник: </a:t>
            </a:r>
            <a:r>
              <a:rPr lang="en-US" dirty="0" smtClean="0">
                <a:hlinkClick r:id="rId4"/>
              </a:rPr>
              <a:t>www.atameken.kz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616861" y="3123460"/>
            <a:ext cx="348044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/>
              <a:t>100%</a:t>
            </a:r>
            <a:endParaRPr lang="ru-RU" sz="11500" dirty="0"/>
          </a:p>
        </p:txBody>
      </p:sp>
      <p:sp>
        <p:nvSpPr>
          <p:cNvPr id="4" name="Овал 3"/>
          <p:cNvSpPr/>
          <p:nvPr/>
        </p:nvSpPr>
        <p:spPr>
          <a:xfrm>
            <a:off x="2862470" y="5263764"/>
            <a:ext cx="572494" cy="3737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89733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24" y="3861118"/>
            <a:ext cx="1651000" cy="11331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25" y="5471795"/>
            <a:ext cx="2740100" cy="4719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1" y="3505838"/>
            <a:ext cx="1459006" cy="14590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4" t="16027" r="5951" b="16613"/>
          <a:stretch/>
        </p:blipFill>
        <p:spPr>
          <a:xfrm>
            <a:off x="2778179" y="3715307"/>
            <a:ext cx="2011192" cy="10402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5735" y="1092114"/>
            <a:ext cx="1089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Связь с работодателями</a:t>
            </a:r>
            <a:endParaRPr lang="ru-RU" sz="32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30037" r="12159" b="27299"/>
          <a:stretch/>
        </p:blipFill>
        <p:spPr>
          <a:xfrm>
            <a:off x="7115746" y="2459144"/>
            <a:ext cx="2012755" cy="8254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73" y="2154407"/>
            <a:ext cx="1262804" cy="12628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25" y="2248038"/>
            <a:ext cx="2169043" cy="10845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195" y="2235924"/>
            <a:ext cx="1544946" cy="10966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800" y="3854338"/>
            <a:ext cx="2464457" cy="6613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98" y="2459144"/>
            <a:ext cx="1046694" cy="1046694"/>
          </a:xfrm>
          <a:prstGeom prst="rect">
            <a:avLst/>
          </a:prstGeom>
        </p:spPr>
      </p:pic>
      <p:pic>
        <p:nvPicPr>
          <p:cNvPr id="17" name="Picture 2" descr="ПО Lenovo End User Computing Pro , Production Support Per User, 2 Yr  (7S0P004PWW) - BESTSERVER.KZ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973" y="5343751"/>
            <a:ext cx="1809150" cy="59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136" y="3790019"/>
            <a:ext cx="1579920" cy="7899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63" y="5149717"/>
            <a:ext cx="1606863" cy="79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F84A06-6317-3B30-659F-E33A5DB0B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364" y="-746844"/>
            <a:ext cx="12480728" cy="8351687"/>
          </a:xfrm>
          <a:prstGeom prst="rect">
            <a:avLst/>
          </a:prstGeom>
        </p:spPr>
      </p:pic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СОЦИАЛЬНЫЕ СЕТИ </a:t>
            </a:r>
            <a:r>
              <a:rPr lang="en" b="1" dirty="0" err="1">
                <a:solidFill>
                  <a:schemeClr val="accent1">
                    <a:lumMod val="50000"/>
                  </a:schemeClr>
                </a:solidFill>
              </a:rPr>
              <a:t>Satbayev</a:t>
            </a:r>
            <a:r>
              <a:rPr lang="en" b="1" dirty="0">
                <a:solidFill>
                  <a:schemeClr val="accent1">
                    <a:lumMod val="50000"/>
                  </a:schemeClr>
                </a:solidFill>
              </a:rPr>
              <a:t> University</a:t>
            </a: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415600" y="1550867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833" y="2254218"/>
            <a:ext cx="11484331" cy="234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7867" y="1225967"/>
            <a:ext cx="3736269" cy="84653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86900" y="4824900"/>
            <a:ext cx="1230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733" u="sng">
                <a:solidFill>
                  <a:schemeClr val="hlink"/>
                </a:solidFill>
                <a:hlinkClick r:id="rId6"/>
              </a:rPr>
              <a:t>Сайт</a:t>
            </a:r>
            <a:endParaRPr sz="1733">
              <a:solidFill>
                <a:schemeClr val="dk2"/>
              </a:solidFill>
            </a:endParaRPr>
          </a:p>
        </p:txBody>
      </p:sp>
      <p:sp>
        <p:nvSpPr>
          <p:cNvPr id="68" name="Google Shape;68;p14">
            <a:hlinkClick r:id="rId7"/>
          </p:cNvPr>
          <p:cNvSpPr txBox="1"/>
          <p:nvPr/>
        </p:nvSpPr>
        <p:spPr>
          <a:xfrm>
            <a:off x="2022633" y="4824900"/>
            <a:ext cx="1230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000" u="sng">
                <a:solidFill>
                  <a:schemeClr val="hlink"/>
                </a:solidFill>
                <a:hlinkClick r:id="rId7"/>
              </a:rPr>
              <a:t>Youtube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800767" y="4830100"/>
            <a:ext cx="1230400" cy="9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400" u="sng">
                <a:solidFill>
                  <a:schemeClr val="hlink"/>
                </a:solidFill>
                <a:hlinkClick r:id="rId8"/>
              </a:rPr>
              <a:t>VK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426200" y="4901300"/>
            <a:ext cx="1368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ru" sz="2133" u="sng">
                <a:solidFill>
                  <a:schemeClr val="hlink"/>
                </a:solidFill>
                <a:hlinkClick r:id="rId9"/>
              </a:rPr>
              <a:t>facebook</a:t>
            </a:r>
            <a:endParaRPr sz="3200"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43167" y="5204100"/>
            <a:ext cx="13688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185933" y="4901300"/>
            <a:ext cx="123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1733" u="sng">
                <a:solidFill>
                  <a:schemeClr val="hlink"/>
                </a:solidFill>
                <a:hlinkClick r:id="rId10"/>
              </a:rPr>
              <a:t>instagram</a:t>
            </a:r>
            <a:endParaRPr sz="1733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8968167" y="4901300"/>
            <a:ext cx="1055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133" u="sng">
                <a:solidFill>
                  <a:schemeClr val="hlink"/>
                </a:solidFill>
                <a:hlinkClick r:id="rId11"/>
              </a:rPr>
              <a:t>TikTok</a:t>
            </a:r>
            <a:endParaRPr sz="2133">
              <a:solidFill>
                <a:schemeClr val="dk2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0575200" y="4872300"/>
            <a:ext cx="1368800" cy="5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" sz="2000" u="sng">
                <a:solidFill>
                  <a:schemeClr val="hlink"/>
                </a:solidFill>
                <a:hlinkClick r:id="rId12"/>
              </a:rPr>
              <a:t>Telegram</a:t>
            </a:r>
            <a:endParaRPr sz="2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02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4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Futura PT Demi"/>
        <a:ea typeface=""/>
        <a:cs typeface=""/>
      </a:majorFont>
      <a:minorFont>
        <a:latin typeface="Futura PT Dem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>
            <a:alpha val="75000"/>
          </a:srgbClr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81000" marR="0" indent="-381000" algn="l" defTabSz="914400" rtl="0" eaLnBrk="1" fontAlgn="base" latinLnBrk="0" hangingPunct="1">
          <a:lnSpc>
            <a:spcPct val="85000"/>
          </a:lnSpc>
          <a:spcBef>
            <a:spcPct val="50000"/>
          </a:spcBef>
          <a:spcAft>
            <a:spcPct val="0"/>
          </a:spcAft>
          <a:buClrTx/>
          <a:buSzPct val="120000"/>
          <a:buFontTx/>
          <a:buBlip>
            <a:blip xmlns:r="http://schemas.openxmlformats.org/officeDocument/2006/relationships" r:embed="rId1"/>
          </a:buBlip>
          <a:tabLst/>
          <a:defRPr kumimoji="0" lang="en-US" altLang="ru-RU" sz="2100" b="0" i="0" u="none" strike="noStrike" cap="none" normalizeH="0" baseline="0" smtClean="0">
            <a:ln>
              <a:noFill/>
            </a:ln>
            <a:solidFill>
              <a:srgbClr val="0066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>
            <a:alpha val="75000"/>
          </a:srgbClr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81000" marR="0" indent="-381000" algn="l" defTabSz="914400" rtl="0" eaLnBrk="1" fontAlgn="base" latinLnBrk="0" hangingPunct="1">
          <a:lnSpc>
            <a:spcPct val="85000"/>
          </a:lnSpc>
          <a:spcBef>
            <a:spcPct val="50000"/>
          </a:spcBef>
          <a:spcAft>
            <a:spcPct val="0"/>
          </a:spcAft>
          <a:buClrTx/>
          <a:buSzPct val="120000"/>
          <a:buFontTx/>
          <a:buBlip>
            <a:blip xmlns:r="http://schemas.openxmlformats.org/officeDocument/2006/relationships" r:embed="rId1"/>
          </a:buBlip>
          <a:tabLst/>
          <a:defRPr kumimoji="0" lang="en-US" altLang="ru-RU" sz="2100" b="0" i="0" u="none" strike="noStrike" cap="none" normalizeH="0" baseline="0" smtClean="0">
            <a:ln>
              <a:noFill/>
            </a:ln>
            <a:solidFill>
              <a:srgbClr val="0066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1828</Words>
  <Application>Microsoft Office PowerPoint</Application>
  <PresentationFormat>Широкоэкранный</PresentationFormat>
  <Paragraphs>324</Paragraphs>
  <Slides>24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Futura PT Demi</vt:lpstr>
      <vt:lpstr>Raleway</vt:lpstr>
      <vt:lpstr>Roboto</vt:lpstr>
      <vt:lpstr>Times New Roman</vt:lpstr>
      <vt:lpstr>4_Специальное оформление</vt:lpstr>
      <vt:lpstr>Тема Office</vt:lpstr>
      <vt:lpstr>Кафедра  «Информационные системы»</vt:lpstr>
      <vt:lpstr>Разделение кафедры КОиХИ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СОЦИАЛЬНЫЕ СЕТИ Satbayev University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Vassiliy Serbin</dc:creator>
  <cp:lastModifiedBy>Vassiliy Serbin</cp:lastModifiedBy>
  <cp:revision>227</cp:revision>
  <dcterms:created xsi:type="dcterms:W3CDTF">2024-09-25T05:12:10Z</dcterms:created>
  <dcterms:modified xsi:type="dcterms:W3CDTF">2026-02-20T08:49:32Z</dcterms:modified>
</cp:coreProperties>
</file>